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21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FFF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929640"/>
          </a:xfrm>
          <a:custGeom>
            <a:avLst/>
            <a:gdLst/>
            <a:ahLst/>
            <a:cxnLst/>
            <a:rect l="l" t="t" r="r" b="b"/>
            <a:pathLst>
              <a:path w="9144000" h="929640">
                <a:moveTo>
                  <a:pt x="0" y="929639"/>
                </a:moveTo>
                <a:lnTo>
                  <a:pt x="9144000" y="929639"/>
                </a:lnTo>
                <a:lnTo>
                  <a:pt x="9144000" y="0"/>
                </a:lnTo>
                <a:lnTo>
                  <a:pt x="0" y="0"/>
                </a:lnTo>
                <a:lnTo>
                  <a:pt x="0" y="9296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929640"/>
          </a:xfrm>
          <a:custGeom>
            <a:avLst/>
            <a:gdLst/>
            <a:ahLst/>
            <a:cxnLst/>
            <a:rect l="l" t="t" r="r" b="b"/>
            <a:pathLst>
              <a:path w="9144000" h="929640">
                <a:moveTo>
                  <a:pt x="0" y="929639"/>
                </a:moveTo>
                <a:lnTo>
                  <a:pt x="9144000" y="929639"/>
                </a:lnTo>
                <a:lnTo>
                  <a:pt x="9144000" y="0"/>
                </a:lnTo>
                <a:lnTo>
                  <a:pt x="0" y="0"/>
                </a:lnTo>
                <a:lnTo>
                  <a:pt x="0" y="929639"/>
                </a:lnTo>
                <a:close/>
              </a:path>
            </a:pathLst>
          </a:custGeom>
          <a:ln w="24384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FFF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FFF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929640"/>
          </a:xfrm>
          <a:custGeom>
            <a:avLst/>
            <a:gdLst/>
            <a:ahLst/>
            <a:cxnLst/>
            <a:rect l="l" t="t" r="r" b="b"/>
            <a:pathLst>
              <a:path w="9144000" h="929640">
                <a:moveTo>
                  <a:pt x="0" y="929639"/>
                </a:moveTo>
                <a:lnTo>
                  <a:pt x="9144000" y="929639"/>
                </a:lnTo>
                <a:lnTo>
                  <a:pt x="9144000" y="0"/>
                </a:lnTo>
                <a:lnTo>
                  <a:pt x="0" y="0"/>
                </a:lnTo>
                <a:lnTo>
                  <a:pt x="0" y="9296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929640"/>
          </a:xfrm>
          <a:custGeom>
            <a:avLst/>
            <a:gdLst/>
            <a:ahLst/>
            <a:cxnLst/>
            <a:rect l="l" t="t" r="r" b="b"/>
            <a:pathLst>
              <a:path w="9144000" h="929640">
                <a:moveTo>
                  <a:pt x="0" y="929639"/>
                </a:moveTo>
                <a:lnTo>
                  <a:pt x="9144000" y="929639"/>
                </a:lnTo>
                <a:lnTo>
                  <a:pt x="9144000" y="0"/>
                </a:lnTo>
                <a:lnTo>
                  <a:pt x="0" y="0"/>
                </a:lnTo>
                <a:lnTo>
                  <a:pt x="0" y="929639"/>
                </a:lnTo>
                <a:close/>
              </a:path>
            </a:pathLst>
          </a:custGeom>
          <a:ln w="24384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9048" y="-6654"/>
            <a:ext cx="4565903" cy="728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1" i="0">
                <a:solidFill>
                  <a:srgbClr val="FFF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37" y="1636776"/>
            <a:ext cx="8215630" cy="3496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4.png"/><Relationship Id="rId7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3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4.png"/><Relationship Id="rId7" Type="http://schemas.openxmlformats.org/officeDocument/2006/relationships/image" Target="../media/image4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35.png"/><Relationship Id="rId9" Type="http://schemas.openxmlformats.org/officeDocument/2006/relationships/image" Target="../media/image48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7072"/>
            <a:ext cx="2072639" cy="5901055"/>
          </a:xfrm>
          <a:custGeom>
            <a:avLst/>
            <a:gdLst/>
            <a:ahLst/>
            <a:cxnLst/>
            <a:rect l="l" t="t" r="r" b="b"/>
            <a:pathLst>
              <a:path w="2072639" h="5901055">
                <a:moveTo>
                  <a:pt x="2072639" y="5900925"/>
                </a:moveTo>
                <a:lnTo>
                  <a:pt x="2072639" y="0"/>
                </a:lnTo>
                <a:lnTo>
                  <a:pt x="0" y="0"/>
                </a:lnTo>
                <a:lnTo>
                  <a:pt x="0" y="5900925"/>
                </a:lnTo>
                <a:lnTo>
                  <a:pt x="2072639" y="590092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57072"/>
            <a:ext cx="2072639" cy="5901055"/>
          </a:xfrm>
          <a:custGeom>
            <a:avLst/>
            <a:gdLst/>
            <a:ahLst/>
            <a:cxnLst/>
            <a:rect l="l" t="t" r="r" b="b"/>
            <a:pathLst>
              <a:path w="2072639" h="5901055">
                <a:moveTo>
                  <a:pt x="2072639" y="5900925"/>
                </a:moveTo>
                <a:lnTo>
                  <a:pt x="2072639" y="0"/>
                </a:lnTo>
                <a:lnTo>
                  <a:pt x="0" y="0"/>
                </a:lnTo>
                <a:lnTo>
                  <a:pt x="0" y="5900925"/>
                </a:lnTo>
              </a:path>
            </a:pathLst>
          </a:custGeom>
          <a:ln w="24384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41576" y="0"/>
            <a:ext cx="5295137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6" name="object 6"/>
          <p:cNvSpPr/>
          <p:nvPr/>
        </p:nvSpPr>
        <p:spPr>
          <a:xfrm>
            <a:off x="2142744" y="1097280"/>
            <a:ext cx="6858000" cy="5617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4636770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4) 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4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Carboidratos</a:t>
            </a:r>
            <a:endParaRPr sz="1800">
              <a:latin typeface="Tahoma"/>
              <a:cs typeface="Tahoma"/>
            </a:endParaRPr>
          </a:p>
          <a:p>
            <a:pPr marL="356870">
              <a:lnSpc>
                <a:spcPct val="100000"/>
              </a:lnSpc>
              <a:spcBef>
                <a:spcPts val="1320"/>
              </a:spcBef>
            </a:pPr>
            <a:r>
              <a:rPr sz="1800" b="1" spc="-15" dirty="0">
                <a:latin typeface="Calibri"/>
                <a:cs typeface="Calibri"/>
              </a:rPr>
              <a:t>Pentoses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2004821"/>
            <a:ext cx="325056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b="1" spc="-10" dirty="0">
                <a:latin typeface="Calibri"/>
                <a:cs typeface="Calibri"/>
              </a:rPr>
              <a:t>Ribose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(C</a:t>
            </a:r>
            <a:r>
              <a:rPr sz="1800" spc="-7" baseline="-20833" dirty="0">
                <a:latin typeface="Calibri"/>
                <a:cs typeface="Calibri"/>
              </a:rPr>
              <a:t>5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spc="-7" baseline="-20833" dirty="0">
                <a:latin typeface="Calibri"/>
                <a:cs typeface="Calibri"/>
              </a:rPr>
              <a:t>10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7" baseline="-20833" dirty="0">
                <a:latin typeface="Calibri"/>
                <a:cs typeface="Calibri"/>
              </a:rPr>
              <a:t>5</a:t>
            </a:r>
            <a:r>
              <a:rPr sz="1800" spc="-5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5" dirty="0">
                <a:latin typeface="Calibri"/>
                <a:cs typeface="Calibri"/>
              </a:rPr>
              <a:t>Presente </a:t>
            </a:r>
            <a:r>
              <a:rPr sz="1800" spc="-10" dirty="0">
                <a:latin typeface="Calibri"/>
                <a:cs typeface="Calibri"/>
              </a:rPr>
              <a:t>no </a:t>
            </a:r>
            <a:r>
              <a:rPr sz="1800" spc="-5" dirty="0">
                <a:latin typeface="Calibri"/>
                <a:cs typeface="Calibri"/>
              </a:rPr>
              <a:t>RNA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0" dirty="0">
                <a:latin typeface="Calibri"/>
                <a:cs typeface="Calibri"/>
              </a:rPr>
              <a:t>no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ATP</a:t>
            </a:r>
            <a:endParaRPr sz="1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1440"/>
              </a:spcBef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b="1" spc="-10" dirty="0">
                <a:latin typeface="Calibri"/>
                <a:cs typeface="Calibri"/>
              </a:rPr>
              <a:t>Desoxirribose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(C</a:t>
            </a:r>
            <a:r>
              <a:rPr sz="1800" spc="-7" baseline="-20833" dirty="0">
                <a:latin typeface="Calibri"/>
                <a:cs typeface="Calibri"/>
              </a:rPr>
              <a:t>5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spc="-7" baseline="-20833" dirty="0">
                <a:latin typeface="Calibri"/>
                <a:cs typeface="Calibri"/>
              </a:rPr>
              <a:t>10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7" baseline="-20833" dirty="0">
                <a:latin typeface="Calibri"/>
                <a:cs typeface="Calibri"/>
              </a:rPr>
              <a:t>4</a:t>
            </a:r>
            <a:r>
              <a:rPr sz="1800" spc="-5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5" dirty="0">
                <a:latin typeface="Calibri"/>
                <a:cs typeface="Calibri"/>
              </a:rPr>
              <a:t>Presente </a:t>
            </a:r>
            <a:r>
              <a:rPr sz="1800" spc="-10" dirty="0">
                <a:latin typeface="Calibri"/>
                <a:cs typeface="Calibri"/>
              </a:rPr>
              <a:t>no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DNA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3315589"/>
            <a:ext cx="7668259" cy="334962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1800" b="1" spc="-15" dirty="0">
                <a:latin typeface="Calibri"/>
                <a:cs typeface="Calibri"/>
              </a:rPr>
              <a:t>Hexoses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</a:t>
            </a:r>
            <a:r>
              <a:rPr sz="1800" spc="-7" baseline="-20833" dirty="0">
                <a:latin typeface="Calibri"/>
                <a:cs typeface="Calibri"/>
              </a:rPr>
              <a:t>6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spc="-7" baseline="-20833" dirty="0">
                <a:latin typeface="Calibri"/>
                <a:cs typeface="Calibri"/>
              </a:rPr>
              <a:t>12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7" baseline="-20833" dirty="0">
                <a:latin typeface="Calibri"/>
                <a:cs typeface="Calibri"/>
              </a:rPr>
              <a:t>6</a:t>
            </a:r>
            <a:endParaRPr sz="1800" baseline="-20833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1205"/>
              </a:spcBef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b="1" spc="-10" dirty="0">
                <a:latin typeface="Calibri"/>
                <a:cs typeface="Calibri"/>
              </a:rPr>
              <a:t>Glicose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25" dirty="0">
                <a:latin typeface="Calibri"/>
                <a:cs typeface="Calibri"/>
              </a:rPr>
              <a:t>Fonte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5" dirty="0">
                <a:latin typeface="Calibri"/>
                <a:cs typeface="Calibri"/>
              </a:rPr>
              <a:t>energia </a:t>
            </a:r>
            <a:r>
              <a:rPr sz="1800" spc="-20" dirty="0">
                <a:latin typeface="Calibri"/>
                <a:cs typeface="Calibri"/>
              </a:rPr>
              <a:t>para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células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5" dirty="0">
                <a:latin typeface="Calibri"/>
                <a:cs typeface="Calibri"/>
              </a:rPr>
              <a:t>Produto </a:t>
            </a:r>
            <a:r>
              <a:rPr sz="1800" spc="-5" dirty="0">
                <a:latin typeface="Calibri"/>
                <a:cs typeface="Calibri"/>
              </a:rPr>
              <a:t>final </a:t>
            </a:r>
            <a:r>
              <a:rPr sz="1800" spc="-10" dirty="0">
                <a:latin typeface="Calibri"/>
                <a:cs typeface="Calibri"/>
              </a:rPr>
              <a:t>da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fotossíntese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Sua decomposição </a:t>
            </a:r>
            <a:r>
              <a:rPr sz="1800" spc="-15" dirty="0">
                <a:latin typeface="Calibri"/>
                <a:cs typeface="Calibri"/>
              </a:rPr>
              <a:t>fornece </a:t>
            </a:r>
            <a:r>
              <a:rPr sz="1800" spc="-10" dirty="0">
                <a:latin typeface="Calibri"/>
                <a:cs typeface="Calibri"/>
              </a:rPr>
              <a:t>energia </a:t>
            </a:r>
            <a:r>
              <a:rPr sz="1800" spc="-20" dirty="0">
                <a:latin typeface="Calibri"/>
                <a:cs typeface="Calibri"/>
              </a:rPr>
              <a:t>para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fabricação </a:t>
            </a:r>
            <a:r>
              <a:rPr sz="1800" spc="-5" dirty="0">
                <a:latin typeface="Calibri"/>
                <a:cs typeface="Calibri"/>
              </a:rPr>
              <a:t>de moléculas de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ATP</a:t>
            </a:r>
            <a:endParaRPr sz="1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b="1" spc="-10" dirty="0">
                <a:latin typeface="Calibri"/>
                <a:cs typeface="Calibri"/>
              </a:rPr>
              <a:t>Frutose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Promove 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5" dirty="0">
                <a:latin typeface="Calibri"/>
                <a:cs typeface="Calibri"/>
              </a:rPr>
              <a:t>sabor </a:t>
            </a:r>
            <a:r>
              <a:rPr sz="1800" spc="-10" dirty="0">
                <a:latin typeface="Calibri"/>
                <a:cs typeface="Calibri"/>
              </a:rPr>
              <a:t>açucarado </a:t>
            </a:r>
            <a:r>
              <a:rPr sz="1800" spc="-5" dirty="0">
                <a:latin typeface="Calibri"/>
                <a:cs typeface="Calibri"/>
              </a:rPr>
              <a:t>das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frutas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dirty="0">
                <a:latin typeface="Calibri"/>
                <a:cs typeface="Calibri"/>
              </a:rPr>
              <a:t>É </a:t>
            </a:r>
            <a:r>
              <a:rPr sz="1800" spc="-15" dirty="0">
                <a:latin typeface="Calibri"/>
                <a:cs typeface="Calibri"/>
              </a:rPr>
              <a:t>transformada </a:t>
            </a:r>
            <a:r>
              <a:rPr sz="1800" spc="-5" dirty="0">
                <a:latin typeface="Calibri"/>
                <a:cs typeface="Calibri"/>
              </a:rPr>
              <a:t>em </a:t>
            </a:r>
            <a:r>
              <a:rPr sz="1800" spc="-10" dirty="0">
                <a:latin typeface="Calibri"/>
                <a:cs typeface="Calibri"/>
              </a:rPr>
              <a:t>glicose </a:t>
            </a:r>
            <a:r>
              <a:rPr sz="1800" spc="-5" dirty="0">
                <a:latin typeface="Calibri"/>
                <a:cs typeface="Calibri"/>
              </a:rPr>
              <a:t>no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fígado</a:t>
            </a:r>
            <a:endParaRPr sz="1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b="1" spc="-10" dirty="0">
                <a:latin typeface="Calibri"/>
                <a:cs typeface="Calibri"/>
              </a:rPr>
              <a:t>Galactose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5" dirty="0">
                <a:latin typeface="Calibri"/>
                <a:cs typeface="Calibri"/>
              </a:rPr>
              <a:t>Encontrada </a:t>
            </a:r>
            <a:r>
              <a:rPr sz="1800" spc="-5" dirty="0">
                <a:latin typeface="Calibri"/>
                <a:cs typeface="Calibri"/>
              </a:rPr>
              <a:t>no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leite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Forma glicose </a:t>
            </a:r>
            <a:r>
              <a:rPr sz="1800" spc="-5" dirty="0">
                <a:latin typeface="Calibri"/>
                <a:cs typeface="Calibri"/>
              </a:rPr>
              <a:t>no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fígado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15128" y="1786127"/>
            <a:ext cx="2072639" cy="368935"/>
          </a:xfrm>
          <a:prstGeom prst="rect">
            <a:avLst/>
          </a:prstGeom>
          <a:ln w="24384">
            <a:solidFill>
              <a:srgbClr val="4F81BC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224790">
              <a:lnSpc>
                <a:spcPct val="100000"/>
              </a:lnSpc>
              <a:spcBef>
                <a:spcPts val="244"/>
              </a:spcBef>
            </a:pPr>
            <a:r>
              <a:rPr sz="1800" spc="-5" dirty="0">
                <a:latin typeface="Calibri"/>
                <a:cs typeface="Calibri"/>
              </a:rPr>
              <a:t>Monossacarídeos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6136005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Carboidratos</a:t>
            </a:r>
            <a:endParaRPr sz="1800">
              <a:latin typeface="Tahoma"/>
              <a:cs typeface="Tahoma"/>
            </a:endParaRPr>
          </a:p>
          <a:p>
            <a:pPr marL="591820" lvl="1" indent="-234950">
              <a:lnSpc>
                <a:spcPct val="100000"/>
              </a:lnSpc>
              <a:spcBef>
                <a:spcPts val="1320"/>
              </a:spcBef>
              <a:buAutoNum type="romanUcPeriod" startAt="2"/>
              <a:tabLst>
                <a:tab pos="592455" algn="l"/>
              </a:tabLst>
            </a:pPr>
            <a:r>
              <a:rPr sz="1800" b="1" spc="-5" dirty="0">
                <a:latin typeface="Calibri"/>
                <a:cs typeface="Calibri"/>
              </a:rPr>
              <a:t>Disscarídeos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-15" baseline="-20833" dirty="0">
                <a:latin typeface="Calibri"/>
                <a:cs typeface="Calibri"/>
              </a:rPr>
              <a:t>12</a:t>
            </a:r>
            <a:r>
              <a:rPr sz="1800" spc="-10" dirty="0">
                <a:latin typeface="Calibri"/>
                <a:cs typeface="Calibri"/>
              </a:rPr>
              <a:t>H</a:t>
            </a:r>
            <a:r>
              <a:rPr sz="1800" spc="-15" baseline="-20833" dirty="0">
                <a:latin typeface="Calibri"/>
                <a:cs typeface="Calibri"/>
              </a:rPr>
              <a:t>24</a:t>
            </a:r>
            <a:r>
              <a:rPr sz="1800" spc="-10" dirty="0">
                <a:latin typeface="Calibri"/>
                <a:cs typeface="Calibri"/>
              </a:rPr>
              <a:t>O</a:t>
            </a:r>
            <a:r>
              <a:rPr sz="1800" spc="-15" baseline="-20833" dirty="0">
                <a:latin typeface="Calibri"/>
                <a:cs typeface="Calibri"/>
              </a:rPr>
              <a:t>12</a:t>
            </a:r>
            <a:endParaRPr sz="1800" baseline="-20833">
              <a:latin typeface="Calibri"/>
              <a:cs typeface="Calibri"/>
            </a:endParaRPr>
          </a:p>
          <a:p>
            <a:pPr marL="814069" lvl="2" indent="-344170">
              <a:lnSpc>
                <a:spcPct val="100000"/>
              </a:lnSpc>
              <a:spcBef>
                <a:spcPts val="1440"/>
              </a:spcBef>
              <a:buFont typeface="DejaVu Sans"/>
              <a:buChar char="▪"/>
              <a:tabLst>
                <a:tab pos="814069" algn="l"/>
                <a:tab pos="814705" algn="l"/>
              </a:tabLst>
            </a:pP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spc="-10" dirty="0">
                <a:latin typeface="Calibri"/>
                <a:cs typeface="Calibri"/>
              </a:rPr>
              <a:t>formados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partir da união de dois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monossacarídeos.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00062" y="2571750"/>
          <a:ext cx="8001634" cy="2424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2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595"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Tipos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dissacarídeos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Monossacarídeos</a:t>
                      </a:r>
                      <a:r>
                        <a:rPr sz="18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formadores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51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Obtenção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Maltose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Glicose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Glicose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Vegetais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Celobiose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Glicose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Glicose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/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Degradação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8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celulose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Sacarose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Glicose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Frutose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Cana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de açúcar</a:t>
                      </a:r>
                      <a:r>
                        <a:rPr sz="18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(açúcar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cozinha)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Lactose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Glicose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Galactose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Açúcar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leite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7876540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Carboidratos</a:t>
            </a:r>
            <a:endParaRPr sz="1800">
              <a:latin typeface="Tahoma"/>
              <a:cs typeface="Tahoma"/>
            </a:endParaRPr>
          </a:p>
          <a:p>
            <a:pPr marL="649605" lvl="1" indent="-292735">
              <a:lnSpc>
                <a:spcPct val="100000"/>
              </a:lnSpc>
              <a:spcBef>
                <a:spcPts val="1320"/>
              </a:spcBef>
              <a:buAutoNum type="romanUcPeriod" startAt="3"/>
              <a:tabLst>
                <a:tab pos="650240" algn="l"/>
              </a:tabLst>
            </a:pPr>
            <a:r>
              <a:rPr sz="1800" b="1" spc="-10" dirty="0">
                <a:latin typeface="Calibri"/>
                <a:cs typeface="Calibri"/>
              </a:rPr>
              <a:t>Polissacarídeos</a:t>
            </a:r>
            <a:endParaRPr sz="1800">
              <a:latin typeface="Calibri"/>
              <a:cs typeface="Calibri"/>
            </a:endParaRPr>
          </a:p>
          <a:p>
            <a:pPr marL="814069" lvl="2" indent="-344170">
              <a:lnSpc>
                <a:spcPct val="100000"/>
              </a:lnSpc>
              <a:spcBef>
                <a:spcPts val="1440"/>
              </a:spcBef>
              <a:buFont typeface="DejaVu Sans"/>
              <a:buChar char="▪"/>
              <a:tabLst>
                <a:tab pos="814069" algn="l"/>
                <a:tab pos="814705" algn="l"/>
              </a:tabLst>
            </a:pP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spc="-10" dirty="0">
                <a:latin typeface="Calibri"/>
                <a:cs typeface="Calibri"/>
              </a:rPr>
              <a:t>formados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partir da união de </a:t>
            </a:r>
            <a:r>
              <a:rPr sz="1800" spc="-15" dirty="0">
                <a:latin typeface="Calibri"/>
                <a:cs typeface="Calibri"/>
              </a:rPr>
              <a:t>centenas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5" dirty="0">
                <a:latin typeface="Calibri"/>
                <a:cs typeface="Calibri"/>
              </a:rPr>
              <a:t>centenas </a:t>
            </a:r>
            <a:r>
              <a:rPr sz="1800" spc="-5" dirty="0">
                <a:latin typeface="Calibri"/>
                <a:cs typeface="Calibri"/>
              </a:rPr>
              <a:t>de</a:t>
            </a:r>
            <a:r>
              <a:rPr sz="1800" spc="3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monossacarídeos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00062" y="2422525"/>
          <a:ext cx="8215630" cy="3878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628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Tipos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 Polissacarídeos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Funções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58419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Amido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Reserva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energética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das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plantas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das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algas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49860" marR="92583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Formado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partir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ligação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entre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centenas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glicoses 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Fonte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mais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importante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carboidrato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homem 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Presente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milho,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soja,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arroz, feijão,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etc.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577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Glicogênio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L="149860" marR="254889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Reserva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energética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 animais 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Presente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fígado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nos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músculos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498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Formado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partir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ligação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entre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centenas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glicoses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Quitina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Polissacarídeo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estrutural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4986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exoesqueleto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atrópodes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parede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celular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fungos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Celulose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Polissacarídeo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estrutural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4986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parede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celular de células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vegetais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498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Presente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nas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fibras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vegetais (evita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constipação)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689975" cy="3761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</a:t>
            </a:r>
            <a:r>
              <a:rPr sz="1800" b="1" spc="-8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44060"/>
              </a:buClr>
              <a:buFont typeface="Tahoma"/>
              <a:buAutoNum type="arabicParenR" startAt="4"/>
            </a:pPr>
            <a:endParaRPr sz="1850">
              <a:latin typeface="Times New Roman"/>
              <a:cs typeface="Times New Roman"/>
            </a:endParaRPr>
          </a:p>
          <a:p>
            <a:pPr marL="671195" lvl="1" indent="-314325">
              <a:lnSpc>
                <a:spcPct val="100000"/>
              </a:lnSpc>
              <a:buAutoNum type="alphaLcParenR" startAt="2"/>
              <a:tabLst>
                <a:tab pos="671830" algn="l"/>
              </a:tabLst>
            </a:pPr>
            <a:r>
              <a:rPr sz="1800" b="1" spc="-5" dirty="0"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 marL="814069" lvl="2" indent="-344170">
              <a:lnSpc>
                <a:spcPct val="100000"/>
              </a:lnSpc>
              <a:spcBef>
                <a:spcPts val="1325"/>
              </a:spcBef>
              <a:buFont typeface="DejaVu Sans"/>
              <a:buChar char="▪"/>
              <a:tabLst>
                <a:tab pos="814069" algn="l"/>
                <a:tab pos="814705" algn="l"/>
              </a:tabLst>
            </a:pPr>
            <a:r>
              <a:rPr sz="1800" spc="-15" dirty="0">
                <a:latin typeface="Calibri"/>
                <a:cs typeface="Calibri"/>
              </a:rPr>
              <a:t>Substância orgânica </a:t>
            </a:r>
            <a:r>
              <a:rPr sz="1800" spc="-10" dirty="0">
                <a:latin typeface="Calibri"/>
                <a:cs typeface="Calibri"/>
              </a:rPr>
              <a:t>insolúvel </a:t>
            </a:r>
            <a:r>
              <a:rPr sz="1800" spc="-5" dirty="0">
                <a:latin typeface="Calibri"/>
                <a:cs typeface="Calibri"/>
              </a:rPr>
              <a:t>em água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0" dirty="0">
                <a:latin typeface="Calibri"/>
                <a:cs typeface="Calibri"/>
              </a:rPr>
              <a:t>solúvel </a:t>
            </a:r>
            <a:r>
              <a:rPr sz="1800" spc="-5" dirty="0">
                <a:latin typeface="Calibri"/>
                <a:cs typeface="Calibri"/>
              </a:rPr>
              <a:t>em </a:t>
            </a:r>
            <a:r>
              <a:rPr sz="1800" spc="-15" dirty="0">
                <a:latin typeface="Calibri"/>
                <a:cs typeface="Calibri"/>
              </a:rPr>
              <a:t>solventes </a:t>
            </a:r>
            <a:r>
              <a:rPr sz="1800" spc="-10" dirty="0">
                <a:latin typeface="Calibri"/>
                <a:cs typeface="Calibri"/>
              </a:rPr>
              <a:t>orgânicos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apolares.</a:t>
            </a:r>
            <a:endParaRPr sz="1800">
              <a:latin typeface="Calibri"/>
              <a:cs typeface="Calibri"/>
            </a:endParaRPr>
          </a:p>
          <a:p>
            <a:pPr marL="814069" lvl="2" indent="-344170">
              <a:lnSpc>
                <a:spcPct val="100000"/>
              </a:lnSpc>
              <a:buFont typeface="DejaVu Sans"/>
              <a:buChar char="▪"/>
              <a:tabLst>
                <a:tab pos="814069" algn="l"/>
                <a:tab pos="814705" algn="l"/>
              </a:tabLst>
            </a:pPr>
            <a:r>
              <a:rPr sz="1800" spc="-5" dirty="0">
                <a:latin typeface="Calibri"/>
                <a:cs typeface="Calibri"/>
              </a:rPr>
              <a:t>Moléculas </a:t>
            </a:r>
            <a:r>
              <a:rPr sz="1800" spc="-10" dirty="0">
                <a:latin typeface="Calibri"/>
                <a:cs typeface="Calibri"/>
              </a:rPr>
              <a:t>apolares </a:t>
            </a:r>
            <a:r>
              <a:rPr sz="1800" spc="-5" dirty="0">
                <a:latin typeface="Calibri"/>
                <a:cs typeface="Calibri"/>
              </a:rPr>
              <a:t>(sem </a:t>
            </a:r>
            <a:r>
              <a:rPr sz="1800" spc="-20" dirty="0">
                <a:latin typeface="Calibri"/>
                <a:cs typeface="Calibri"/>
              </a:rPr>
              <a:t>carga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elétrica)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814069" indent="-344170">
              <a:lnSpc>
                <a:spcPct val="100000"/>
              </a:lnSpc>
              <a:buAutoNum type="romanUcParenR"/>
              <a:tabLst>
                <a:tab pos="814069" algn="l"/>
                <a:tab pos="814705" algn="l"/>
              </a:tabLst>
            </a:pPr>
            <a:r>
              <a:rPr sz="1800" b="1" spc="-10" dirty="0">
                <a:latin typeface="Calibri"/>
                <a:cs typeface="Calibri"/>
              </a:rPr>
              <a:t>Glicerídeos</a:t>
            </a:r>
            <a:endParaRPr sz="1800">
              <a:latin typeface="Calibri"/>
              <a:cs typeface="Calibri"/>
            </a:endParaRPr>
          </a:p>
          <a:p>
            <a:pPr marL="1271905" lvl="1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Glicerol </a:t>
            </a:r>
            <a:r>
              <a:rPr sz="1800" dirty="0">
                <a:latin typeface="Calibri"/>
                <a:cs typeface="Calibri"/>
              </a:rPr>
              <a:t>+ </a:t>
            </a:r>
            <a:r>
              <a:rPr sz="1800" spc="-5" dirty="0">
                <a:latin typeface="Calibri"/>
                <a:cs typeface="Calibri"/>
              </a:rPr>
              <a:t>Ácidos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graxos</a:t>
            </a:r>
            <a:endParaRPr sz="1800">
              <a:latin typeface="Calibri"/>
              <a:cs typeface="Calibri"/>
            </a:endParaRPr>
          </a:p>
          <a:p>
            <a:pPr marL="1729105" lvl="2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Monoglicerídeo: </a:t>
            </a:r>
            <a:r>
              <a:rPr sz="1800" spc="-10" dirty="0">
                <a:latin typeface="Calibri"/>
                <a:cs typeface="Calibri"/>
              </a:rPr>
              <a:t>Glicerol </a:t>
            </a:r>
            <a:r>
              <a:rPr sz="1800" dirty="0">
                <a:latin typeface="Calibri"/>
                <a:cs typeface="Calibri"/>
              </a:rPr>
              <a:t>+ 1 </a:t>
            </a:r>
            <a:r>
              <a:rPr sz="1800" spc="-10" dirty="0">
                <a:latin typeface="Calibri"/>
                <a:cs typeface="Calibri"/>
              </a:rPr>
              <a:t>Ácido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graxo</a:t>
            </a:r>
            <a:endParaRPr sz="1800">
              <a:latin typeface="Calibri"/>
              <a:cs typeface="Calibri"/>
            </a:endParaRPr>
          </a:p>
          <a:p>
            <a:pPr marL="1729105" lvl="2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Diglicerídeo: Glicerol </a:t>
            </a:r>
            <a:r>
              <a:rPr sz="1800" dirty="0">
                <a:latin typeface="Calibri"/>
                <a:cs typeface="Calibri"/>
              </a:rPr>
              <a:t>+ 2 </a:t>
            </a:r>
            <a:r>
              <a:rPr sz="1800" spc="-10" dirty="0">
                <a:latin typeface="Calibri"/>
                <a:cs typeface="Calibri"/>
              </a:rPr>
              <a:t>Ácidos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graxos</a:t>
            </a:r>
            <a:endParaRPr sz="1800">
              <a:latin typeface="Calibri"/>
              <a:cs typeface="Calibri"/>
            </a:endParaRPr>
          </a:p>
          <a:p>
            <a:pPr marL="1729105" lvl="2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Triglicerídeo: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Glicerol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+ 3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Ácidos</a:t>
            </a:r>
            <a:r>
              <a:rPr sz="1800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graxos</a:t>
            </a:r>
            <a:endParaRPr sz="18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35"/>
              </a:spcBef>
              <a:buChar char="o"/>
            </a:pPr>
            <a:endParaRPr sz="1850">
              <a:latin typeface="Times New Roman"/>
              <a:cs typeface="Times New Roman"/>
            </a:endParaRPr>
          </a:p>
          <a:p>
            <a:pPr marL="1271905" lvl="1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Glicerol: </a:t>
            </a:r>
            <a:r>
              <a:rPr sz="1800" spc="-5" dirty="0">
                <a:latin typeface="Calibri"/>
                <a:cs typeface="Calibri"/>
              </a:rPr>
              <a:t>Álcool cujas moléculas </a:t>
            </a:r>
            <a:r>
              <a:rPr sz="1800" spc="-15" dirty="0">
                <a:latin typeface="Calibri"/>
                <a:cs typeface="Calibri"/>
              </a:rPr>
              <a:t>apresentam três </a:t>
            </a:r>
            <a:r>
              <a:rPr sz="1800" spc="-10" dirty="0">
                <a:latin typeface="Calibri"/>
                <a:cs typeface="Calibri"/>
              </a:rPr>
              <a:t>carbonos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5" dirty="0">
                <a:latin typeface="Calibri"/>
                <a:cs typeface="Calibri"/>
              </a:rPr>
              <a:t>três </a:t>
            </a:r>
            <a:r>
              <a:rPr sz="1800" spc="-10" dirty="0">
                <a:latin typeface="Calibri"/>
                <a:cs typeface="Calibri"/>
              </a:rPr>
              <a:t>hidroxilas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(OH)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22981" y="5114735"/>
            <a:ext cx="854109" cy="1380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/>
          <p:nvPr/>
        </p:nvSpPr>
        <p:spPr>
          <a:xfrm>
            <a:off x="713231" y="2778379"/>
            <a:ext cx="1316305" cy="3866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77516" y="2791930"/>
            <a:ext cx="685190" cy="37795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86127" y="3072383"/>
            <a:ext cx="1850136" cy="32156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43829" y="2862072"/>
            <a:ext cx="770589" cy="3429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739" y="1105280"/>
            <a:ext cx="8771890" cy="2815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44060"/>
              </a:buClr>
              <a:buFont typeface="Tahoma"/>
              <a:buAutoNum type="arabicParenR" startAt="4"/>
            </a:pPr>
            <a:endParaRPr sz="1750">
              <a:latin typeface="Times New Roman"/>
              <a:cs typeface="Times New Roman"/>
            </a:endParaRPr>
          </a:p>
          <a:p>
            <a:pPr marL="814069" lvl="1" indent="-344170">
              <a:lnSpc>
                <a:spcPct val="100000"/>
              </a:lnSpc>
              <a:buAutoNum type="romanUcParenR"/>
              <a:tabLst>
                <a:tab pos="814069" algn="l"/>
                <a:tab pos="814705" algn="l"/>
              </a:tabLst>
            </a:pPr>
            <a:r>
              <a:rPr sz="1800" b="1" spc="-10" dirty="0">
                <a:latin typeface="Calibri"/>
                <a:cs typeface="Calibri"/>
              </a:rPr>
              <a:t>Glicerídeos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445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Ácido </a:t>
            </a:r>
            <a:r>
              <a:rPr sz="1800" b="1" spc="-20" dirty="0">
                <a:latin typeface="Calibri"/>
                <a:cs typeface="Calibri"/>
              </a:rPr>
              <a:t>Graxo: </a:t>
            </a:r>
            <a:r>
              <a:rPr sz="1800" spc="-5" dirty="0">
                <a:latin typeface="Calibri"/>
                <a:cs typeface="Calibri"/>
              </a:rPr>
              <a:t>Moléculas que possuem </a:t>
            </a:r>
            <a:r>
              <a:rPr sz="1800" spc="-10" dirty="0">
                <a:latin typeface="Calibri"/>
                <a:cs typeface="Calibri"/>
              </a:rPr>
              <a:t>longas </a:t>
            </a:r>
            <a:r>
              <a:rPr sz="1800" spc="-5" dirty="0">
                <a:latin typeface="Calibri"/>
                <a:cs typeface="Calibri"/>
              </a:rPr>
              <a:t>cadeias </a:t>
            </a:r>
            <a:r>
              <a:rPr sz="1800" spc="-10" dirty="0">
                <a:latin typeface="Calibri"/>
                <a:cs typeface="Calibri"/>
              </a:rPr>
              <a:t>carbônicas </a:t>
            </a:r>
            <a:r>
              <a:rPr sz="1800" spc="-5" dirty="0">
                <a:latin typeface="Calibri"/>
                <a:cs typeface="Calibri"/>
              </a:rPr>
              <a:t>com um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grupo</a:t>
            </a:r>
            <a:endParaRPr sz="1800">
              <a:latin typeface="Calibri"/>
              <a:cs typeface="Calibri"/>
            </a:endParaRPr>
          </a:p>
          <a:p>
            <a:pPr marL="127190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carboxila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(COOH).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50">
              <a:latin typeface="Times New Roman"/>
              <a:cs typeface="Times New Roman"/>
            </a:endParaRPr>
          </a:p>
          <a:p>
            <a:pPr marL="2799715" marR="3340735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Cadeia carbônica insaturada  </a:t>
            </a:r>
            <a:r>
              <a:rPr sz="1600" dirty="0">
                <a:latin typeface="Calibri"/>
                <a:cs typeface="Calibri"/>
              </a:rPr>
              <a:t>Há </a:t>
            </a:r>
            <a:r>
              <a:rPr sz="1600" spc="-15" dirty="0">
                <a:latin typeface="Calibri"/>
                <a:cs typeface="Calibri"/>
              </a:rPr>
              <a:t>presença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10" dirty="0">
                <a:latin typeface="Calibri"/>
                <a:cs typeface="Calibri"/>
              </a:rPr>
              <a:t>ligações </a:t>
            </a:r>
            <a:r>
              <a:rPr sz="1600" spc="-5" dirty="0">
                <a:latin typeface="Calibri"/>
                <a:cs typeface="Calibri"/>
              </a:rPr>
              <a:t>dupla.  </a:t>
            </a:r>
            <a:r>
              <a:rPr sz="1600" dirty="0">
                <a:latin typeface="Calibri"/>
                <a:cs typeface="Calibri"/>
              </a:rPr>
              <a:t>A </a:t>
            </a:r>
            <a:r>
              <a:rPr sz="1600" spc="-5" dirty="0">
                <a:latin typeface="Calibri"/>
                <a:cs typeface="Calibri"/>
              </a:rPr>
              <a:t>molécula </a:t>
            </a:r>
            <a:r>
              <a:rPr sz="1600" spc="-10" dirty="0">
                <a:latin typeface="Calibri"/>
                <a:cs typeface="Calibri"/>
              </a:rPr>
              <a:t>sofre </a:t>
            </a:r>
            <a:r>
              <a:rPr sz="1600" dirty="0">
                <a:latin typeface="Calibri"/>
                <a:cs typeface="Calibri"/>
              </a:rPr>
              <a:t>uma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curvatura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45990" y="4591939"/>
            <a:ext cx="2251075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4615" marR="5080" indent="-82550" algn="r">
              <a:lnSpc>
                <a:spcPct val="100000"/>
              </a:lnSpc>
              <a:spcBef>
                <a:spcPts val="105"/>
              </a:spcBef>
            </a:pPr>
            <a:r>
              <a:rPr sz="1600" b="1" spc="-5" dirty="0">
                <a:latin typeface="Calibri"/>
                <a:cs typeface="Calibri"/>
              </a:rPr>
              <a:t>Cadeia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carbônica</a:t>
            </a:r>
            <a:r>
              <a:rPr sz="1600" b="1" spc="-5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saturada 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Só </a:t>
            </a:r>
            <a:r>
              <a:rPr sz="1600" spc="-5" dirty="0">
                <a:latin typeface="Calibri"/>
                <a:cs typeface="Calibri"/>
              </a:rPr>
              <a:t>possui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ligações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simples </a:t>
            </a:r>
            <a:r>
              <a:rPr sz="1600" dirty="0">
                <a:latin typeface="Calibri"/>
                <a:cs typeface="Calibri"/>
              </a:rPr>
              <a:t> A </a:t>
            </a:r>
            <a:r>
              <a:rPr sz="1600" spc="-5" dirty="0">
                <a:latin typeface="Calibri"/>
                <a:cs typeface="Calibri"/>
              </a:rPr>
              <a:t>molécula </a:t>
            </a:r>
            <a:r>
              <a:rPr sz="1600" dirty="0">
                <a:latin typeface="Calibri"/>
                <a:cs typeface="Calibri"/>
              </a:rPr>
              <a:t>é</a:t>
            </a:r>
            <a:r>
              <a:rPr sz="1600" spc="-8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linear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3" name="object 3"/>
          <p:cNvSpPr/>
          <p:nvPr/>
        </p:nvSpPr>
        <p:spPr>
          <a:xfrm>
            <a:off x="1572767" y="2499359"/>
            <a:ext cx="6272783" cy="42640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4115435" cy="1899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2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44060"/>
              </a:buClr>
              <a:buFont typeface="Tahoma"/>
              <a:buAutoNum type="arabicParenR" startAt="4"/>
            </a:pPr>
            <a:endParaRPr sz="1750">
              <a:latin typeface="Times New Roman"/>
              <a:cs typeface="Times New Roman"/>
            </a:endParaRPr>
          </a:p>
          <a:p>
            <a:pPr marL="814069" lvl="1" indent="-344170">
              <a:lnSpc>
                <a:spcPct val="100000"/>
              </a:lnSpc>
              <a:buAutoNum type="romanUcParenR"/>
              <a:tabLst>
                <a:tab pos="814069" algn="l"/>
                <a:tab pos="814705" algn="l"/>
              </a:tabLst>
            </a:pPr>
            <a:r>
              <a:rPr sz="1800" b="1" spc="-10" dirty="0">
                <a:latin typeface="Calibri"/>
                <a:cs typeface="Calibri"/>
              </a:rPr>
              <a:t>Glicerídeos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445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Ligação Glicerol </a:t>
            </a:r>
            <a:r>
              <a:rPr sz="1800" b="1" dirty="0">
                <a:latin typeface="Calibri"/>
                <a:cs typeface="Calibri"/>
              </a:rPr>
              <a:t>+ </a:t>
            </a:r>
            <a:r>
              <a:rPr sz="1800" b="1" spc="-10" dirty="0">
                <a:latin typeface="Calibri"/>
                <a:cs typeface="Calibri"/>
              </a:rPr>
              <a:t>Ácido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Graxo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Times New Roman"/>
              <a:cs typeface="Times New Roman"/>
            </a:endParaRPr>
          </a:p>
          <a:p>
            <a:pPr marL="77597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Calibri"/>
                <a:cs typeface="Calibri"/>
              </a:rPr>
              <a:t>Glicerol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995" y="4520006"/>
            <a:ext cx="1271270" cy="5149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110"/>
              </a:spcBef>
            </a:pPr>
            <a:r>
              <a:rPr sz="1600" spc="0" dirty="0">
                <a:latin typeface="Calibri"/>
                <a:cs typeface="Calibri"/>
              </a:rPr>
              <a:t>3</a:t>
            </a:r>
            <a:r>
              <a:rPr sz="1600" spc="-9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Moléculas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Ácido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Graxo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55490" y="3805809"/>
            <a:ext cx="1104900" cy="7010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5715" algn="just">
              <a:lnSpc>
                <a:spcPct val="100800"/>
              </a:lnSpc>
              <a:spcBef>
                <a:spcPts val="90"/>
              </a:spcBef>
            </a:pPr>
            <a:r>
              <a:rPr sz="1600" spc="-5" dirty="0">
                <a:latin typeface="Calibri"/>
                <a:cs typeface="Calibri"/>
              </a:rPr>
              <a:t>D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d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25" dirty="0">
                <a:latin typeface="Calibri"/>
                <a:cs typeface="Calibri"/>
              </a:rPr>
              <a:t>a</a:t>
            </a:r>
            <a:r>
              <a:rPr sz="1600" spc="-4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35" dirty="0">
                <a:latin typeface="Calibri"/>
                <a:cs typeface="Calibri"/>
              </a:rPr>
              <a:t>ç</a:t>
            </a:r>
            <a:r>
              <a:rPr sz="1600" dirty="0">
                <a:latin typeface="Calibri"/>
                <a:cs typeface="Calibri"/>
              </a:rPr>
              <a:t>ão  </a:t>
            </a:r>
            <a:r>
              <a:rPr sz="1400" spc="-5" dirty="0">
                <a:latin typeface="Calibri"/>
                <a:cs typeface="Calibri"/>
              </a:rPr>
              <a:t>3 </a:t>
            </a:r>
            <a:r>
              <a:rPr sz="1400" spc="-10" dirty="0">
                <a:latin typeface="Calibri"/>
                <a:cs typeface="Calibri"/>
              </a:rPr>
              <a:t>moléculas de  água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liberadas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74790" y="1876170"/>
            <a:ext cx="10674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libri"/>
                <a:cs typeface="Calibri"/>
              </a:rPr>
              <a:t>Formação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Triglicerídeo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77733" y="3447999"/>
            <a:ext cx="109347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10" dirty="0">
                <a:latin typeface="Calibri"/>
                <a:cs typeface="Calibri"/>
              </a:rPr>
              <a:t>Ligação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Éster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4965700" cy="1290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44060"/>
              </a:buClr>
              <a:buFont typeface="Tahoma"/>
              <a:buAutoNum type="arabicParenR" startAt="4"/>
            </a:pPr>
            <a:endParaRPr sz="1750">
              <a:latin typeface="Times New Roman"/>
              <a:cs typeface="Times New Roman"/>
            </a:endParaRPr>
          </a:p>
          <a:p>
            <a:pPr marL="814069" lvl="1" indent="-344170">
              <a:lnSpc>
                <a:spcPct val="100000"/>
              </a:lnSpc>
              <a:buAutoNum type="romanUcParenR"/>
              <a:tabLst>
                <a:tab pos="814069" algn="l"/>
                <a:tab pos="814705" algn="l"/>
              </a:tabLst>
            </a:pPr>
            <a:r>
              <a:rPr sz="1800" b="1" spc="-10" dirty="0">
                <a:latin typeface="Calibri"/>
                <a:cs typeface="Calibri"/>
              </a:rPr>
              <a:t>Glicerídeos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445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5" dirty="0">
                <a:latin typeface="Calibri"/>
                <a:cs typeface="Calibri"/>
              </a:rPr>
              <a:t>Óleos: </a:t>
            </a:r>
            <a:r>
              <a:rPr sz="1800" dirty="0">
                <a:latin typeface="Calibri"/>
                <a:cs typeface="Calibri"/>
              </a:rPr>
              <a:t>Os </a:t>
            </a:r>
            <a:r>
              <a:rPr sz="1800" spc="-5" dirty="0">
                <a:latin typeface="Calibri"/>
                <a:cs typeface="Calibri"/>
              </a:rPr>
              <a:t>ácidos </a:t>
            </a:r>
            <a:r>
              <a:rPr sz="1800" spc="-25" dirty="0">
                <a:latin typeface="Calibri"/>
                <a:cs typeface="Calibri"/>
              </a:rPr>
              <a:t>graxos </a:t>
            </a:r>
            <a:r>
              <a:rPr sz="1800" spc="-5" dirty="0">
                <a:latin typeface="Calibri"/>
                <a:cs typeface="Calibri"/>
              </a:rPr>
              <a:t>são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insaturados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5629" y="2370277"/>
            <a:ext cx="45269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356870" algn="l"/>
                <a:tab pos="357505" algn="l"/>
              </a:tabLst>
            </a:pPr>
            <a:r>
              <a:rPr sz="1800" spc="-15" dirty="0">
                <a:latin typeface="Calibri"/>
                <a:cs typeface="Calibri"/>
              </a:rPr>
              <a:t>Consistência </a:t>
            </a:r>
            <a:r>
              <a:rPr sz="1800" spc="-10" dirty="0">
                <a:latin typeface="Calibri"/>
                <a:cs typeface="Calibri"/>
              </a:rPr>
              <a:t>líquida </a:t>
            </a:r>
            <a:r>
              <a:rPr sz="1800" dirty="0">
                <a:latin typeface="Calibri"/>
                <a:cs typeface="Calibri"/>
              </a:rPr>
              <a:t>à </a:t>
            </a:r>
            <a:r>
              <a:rPr sz="1800" spc="-20" dirty="0">
                <a:latin typeface="Calibri"/>
                <a:cs typeface="Calibri"/>
              </a:rPr>
              <a:t>temperatura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ambiente</a:t>
            </a:r>
            <a:endParaRPr sz="1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356870" algn="l"/>
                <a:tab pos="357505" algn="l"/>
                <a:tab pos="896619" algn="l"/>
                <a:tab pos="1664970" algn="l"/>
                <a:tab pos="2128520" algn="l"/>
                <a:tab pos="4003675" algn="l"/>
              </a:tabLst>
            </a:pPr>
            <a:r>
              <a:rPr sz="1800" spc="-5" dirty="0">
                <a:latin typeface="Calibri"/>
                <a:cs typeface="Calibri"/>
              </a:rPr>
              <a:t>Não	</a:t>
            </a:r>
            <a:r>
              <a:rPr sz="1800" spc="-10" dirty="0">
                <a:latin typeface="Calibri"/>
                <a:cs typeface="Calibri"/>
              </a:rPr>
              <a:t>ocorre	</a:t>
            </a:r>
            <a:r>
              <a:rPr sz="1800" spc="-5" dirty="0">
                <a:latin typeface="Calibri"/>
                <a:cs typeface="Calibri"/>
              </a:rPr>
              <a:t>um	</a:t>
            </a:r>
            <a:r>
              <a:rPr sz="1800" spc="-15" dirty="0">
                <a:latin typeface="Calibri"/>
                <a:cs typeface="Calibri"/>
              </a:rPr>
              <a:t>“empacotamento”	</a:t>
            </a:r>
            <a:r>
              <a:rPr sz="1800" spc="-10" dirty="0">
                <a:latin typeface="Calibri"/>
                <a:cs typeface="Calibri"/>
              </a:rPr>
              <a:t>entre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18401" y="2645155"/>
            <a:ext cx="980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2110" algn="l"/>
              </a:tabLst>
            </a:pPr>
            <a:r>
              <a:rPr sz="1800" dirty="0">
                <a:latin typeface="Calibri"/>
                <a:cs typeface="Calibri"/>
              </a:rPr>
              <a:t>as	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35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34350" y="2645155"/>
            <a:ext cx="718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cadeias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6244" y="2919476"/>
            <a:ext cx="8255000" cy="304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630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carbônicas.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814069" indent="-344170">
              <a:lnSpc>
                <a:spcPct val="100000"/>
              </a:lnSpc>
              <a:spcBef>
                <a:spcPts val="5"/>
              </a:spcBef>
              <a:buFont typeface="DejaVu Sans"/>
              <a:buChar char="▪"/>
              <a:tabLst>
                <a:tab pos="814069" algn="l"/>
                <a:tab pos="814705" algn="l"/>
              </a:tabLst>
            </a:pPr>
            <a:r>
              <a:rPr sz="1800" b="1" spc="-15" dirty="0">
                <a:latin typeface="Calibri"/>
                <a:cs typeface="Calibri"/>
              </a:rPr>
              <a:t>Gorduras: </a:t>
            </a:r>
            <a:r>
              <a:rPr sz="1800" dirty="0">
                <a:latin typeface="Calibri"/>
                <a:cs typeface="Calibri"/>
              </a:rPr>
              <a:t>Os </a:t>
            </a:r>
            <a:r>
              <a:rPr sz="1800" spc="-5" dirty="0">
                <a:latin typeface="Calibri"/>
                <a:cs typeface="Calibri"/>
              </a:rPr>
              <a:t>ácidos </a:t>
            </a:r>
            <a:r>
              <a:rPr sz="1800" spc="-25" dirty="0">
                <a:latin typeface="Calibri"/>
                <a:cs typeface="Calibri"/>
              </a:rPr>
              <a:t>graxos </a:t>
            </a:r>
            <a:r>
              <a:rPr sz="1800" spc="-5" dirty="0">
                <a:latin typeface="Calibri"/>
                <a:cs typeface="Calibri"/>
              </a:rPr>
              <a:t>são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saturados</a:t>
            </a:r>
            <a:endParaRPr sz="1800">
              <a:latin typeface="Calibri"/>
              <a:cs typeface="Calibri"/>
            </a:endParaRPr>
          </a:p>
          <a:p>
            <a:pPr marL="2186305" lvl="1" indent="-344805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5" dirty="0">
                <a:latin typeface="Calibri"/>
                <a:cs typeface="Calibri"/>
              </a:rPr>
              <a:t>Consistência </a:t>
            </a:r>
            <a:r>
              <a:rPr sz="1800" spc="-5" dirty="0">
                <a:latin typeface="Calibri"/>
                <a:cs typeface="Calibri"/>
              </a:rPr>
              <a:t>sólida </a:t>
            </a:r>
            <a:r>
              <a:rPr sz="1800" dirty="0">
                <a:latin typeface="Calibri"/>
                <a:cs typeface="Calibri"/>
              </a:rPr>
              <a:t>à </a:t>
            </a:r>
            <a:r>
              <a:rPr sz="1800" spc="-20" dirty="0">
                <a:latin typeface="Calibri"/>
                <a:cs typeface="Calibri"/>
              </a:rPr>
              <a:t>temperatura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ambiente</a:t>
            </a:r>
            <a:endParaRPr sz="1800">
              <a:latin typeface="Calibri"/>
              <a:cs typeface="Calibri"/>
            </a:endParaRPr>
          </a:p>
          <a:p>
            <a:pPr marL="2186305" lvl="1" indent="-344805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0" dirty="0">
                <a:latin typeface="Calibri"/>
                <a:cs typeface="Calibri"/>
              </a:rPr>
              <a:t>Ocorre </a:t>
            </a:r>
            <a:r>
              <a:rPr sz="1800" spc="-5" dirty="0">
                <a:latin typeface="Calibri"/>
                <a:cs typeface="Calibri"/>
              </a:rPr>
              <a:t>um </a:t>
            </a:r>
            <a:r>
              <a:rPr sz="1800" spc="-15" dirty="0">
                <a:latin typeface="Calibri"/>
                <a:cs typeface="Calibri"/>
              </a:rPr>
              <a:t>“empacotamento” </a:t>
            </a:r>
            <a:r>
              <a:rPr sz="1800" spc="-20" dirty="0">
                <a:latin typeface="Calibri"/>
                <a:cs typeface="Calibri"/>
              </a:rPr>
              <a:t>entre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10" dirty="0">
                <a:latin typeface="Calibri"/>
                <a:cs typeface="Calibri"/>
              </a:rPr>
              <a:t>longas cadeias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carbônicas.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Funções dos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Glicerídeos</a:t>
            </a:r>
            <a:endParaRPr sz="18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Reserva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energética</a:t>
            </a:r>
            <a:endParaRPr sz="18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5" dirty="0">
                <a:latin typeface="Calibri"/>
                <a:cs typeface="Calibri"/>
              </a:rPr>
              <a:t>Sementes </a:t>
            </a:r>
            <a:r>
              <a:rPr sz="1800" spc="-5" dirty="0">
                <a:latin typeface="Calibri"/>
                <a:cs typeface="Calibri"/>
              </a:rPr>
              <a:t>oleoginosas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(soja)</a:t>
            </a:r>
            <a:endParaRPr sz="18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35" dirty="0">
                <a:latin typeface="Calibri"/>
                <a:cs typeface="Calibri"/>
              </a:rPr>
              <a:t>Tecido </a:t>
            </a:r>
            <a:r>
              <a:rPr sz="1800" spc="-5" dirty="0">
                <a:latin typeface="Calibri"/>
                <a:cs typeface="Calibri"/>
              </a:rPr>
              <a:t>adiposo animal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(gordura)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775700" cy="4858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44060"/>
              </a:buClr>
              <a:buFont typeface="Tahoma"/>
              <a:buAutoNum type="arabicParenR" startAt="4"/>
            </a:pPr>
            <a:endParaRPr sz="1750">
              <a:latin typeface="Times New Roman"/>
              <a:cs typeface="Times New Roman"/>
            </a:endParaRPr>
          </a:p>
          <a:p>
            <a:pPr marL="713740" lvl="1" indent="-243840">
              <a:lnSpc>
                <a:spcPct val="100000"/>
              </a:lnSpc>
              <a:buAutoNum type="romanUcParenR" startAt="2"/>
              <a:tabLst>
                <a:tab pos="714375" algn="l"/>
              </a:tabLst>
            </a:pPr>
            <a:r>
              <a:rPr sz="1800" b="1" spc="-10" dirty="0">
                <a:latin typeface="Calibri"/>
                <a:cs typeface="Calibri"/>
              </a:rPr>
              <a:t>Ceras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445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Formada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por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uma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molécula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álcool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diferente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do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glicerol,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unida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uma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ou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mais</a:t>
            </a:r>
            <a:endParaRPr sz="1800">
              <a:latin typeface="Calibri"/>
              <a:cs typeface="Calibri"/>
            </a:endParaRPr>
          </a:p>
          <a:p>
            <a:pPr marL="127190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moléculas </a:t>
            </a:r>
            <a:r>
              <a:rPr sz="1800" spc="-10" dirty="0">
                <a:latin typeface="Calibri"/>
                <a:cs typeface="Calibri"/>
              </a:rPr>
              <a:t>de </a:t>
            </a:r>
            <a:r>
              <a:rPr sz="1800" spc="-5" dirty="0">
                <a:latin typeface="Calibri"/>
                <a:cs typeface="Calibri"/>
              </a:rPr>
              <a:t>ácidos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graxos.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Propriedades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Sólidas </a:t>
            </a:r>
            <a:r>
              <a:rPr sz="1800" dirty="0">
                <a:latin typeface="Calibri"/>
                <a:cs typeface="Calibri"/>
              </a:rPr>
              <a:t>à </a:t>
            </a:r>
            <a:r>
              <a:rPr sz="1800" spc="-20" dirty="0">
                <a:latin typeface="Calibri"/>
                <a:cs typeface="Calibri"/>
              </a:rPr>
              <a:t>temperatura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ambiente.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Insolúveis </a:t>
            </a:r>
            <a:r>
              <a:rPr sz="1800" spc="-5" dirty="0">
                <a:latin typeface="Calibri"/>
                <a:cs typeface="Calibri"/>
              </a:rPr>
              <a:t>em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água.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25" dirty="0">
                <a:latin typeface="Calibri"/>
                <a:cs typeface="Calibri"/>
              </a:rPr>
              <a:t>Ponto </a:t>
            </a:r>
            <a:r>
              <a:rPr sz="1800" spc="-10" dirty="0">
                <a:latin typeface="Calibri"/>
                <a:cs typeface="Calibri"/>
              </a:rPr>
              <a:t>de </a:t>
            </a:r>
            <a:r>
              <a:rPr sz="1800" spc="-5" dirty="0">
                <a:latin typeface="Calibri"/>
                <a:cs typeface="Calibri"/>
              </a:rPr>
              <a:t>fusão maior </a:t>
            </a:r>
            <a:r>
              <a:rPr sz="1800" spc="-10" dirty="0">
                <a:latin typeface="Calibri"/>
                <a:cs typeface="Calibri"/>
              </a:rPr>
              <a:t>que </a:t>
            </a:r>
            <a:r>
              <a:rPr sz="1800" dirty="0">
                <a:latin typeface="Calibri"/>
                <a:cs typeface="Calibri"/>
              </a:rPr>
              <a:t>os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glicerídeos.</a:t>
            </a:r>
            <a:endParaRPr sz="1800">
              <a:latin typeface="Calibri"/>
              <a:cs typeface="Calibri"/>
            </a:endParaRPr>
          </a:p>
          <a:p>
            <a:pPr lvl="3">
              <a:lnSpc>
                <a:spcPct val="100000"/>
              </a:lnSpc>
              <a:spcBef>
                <a:spcPts val="35"/>
              </a:spcBef>
              <a:buFont typeface="Courier New"/>
              <a:buChar char="o"/>
            </a:pPr>
            <a:endParaRPr sz="1850">
              <a:latin typeface="Times New Roman"/>
              <a:cs typeface="Times New Roman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Funções</a:t>
            </a:r>
            <a:endParaRPr sz="1800">
              <a:latin typeface="Calibri"/>
              <a:cs typeface="Calibri"/>
            </a:endParaRPr>
          </a:p>
          <a:p>
            <a:pPr marL="1729105" marR="9525" lvl="3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1729105" algn="l"/>
                <a:tab pos="1729739" algn="l"/>
                <a:tab pos="2847975" algn="l"/>
                <a:tab pos="3710940" algn="l"/>
                <a:tab pos="4448810" algn="l"/>
                <a:tab pos="5311775" algn="l"/>
                <a:tab pos="5687060" algn="l"/>
                <a:tab pos="6552565" algn="l"/>
                <a:tab pos="7607934" algn="l"/>
                <a:tab pos="7988934" algn="l"/>
              </a:tabLst>
            </a:pPr>
            <a:r>
              <a:rPr sz="1800" spc="-5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ú</a:t>
            </a:r>
            <a:r>
              <a:rPr sz="1800" spc="15" dirty="0">
                <a:latin typeface="Calibri"/>
                <a:cs typeface="Calibri"/>
              </a:rPr>
              <a:t>m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:	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eg</a:t>
            </a:r>
            <a:r>
              <a:rPr sz="1800" dirty="0">
                <a:latin typeface="Calibri"/>
                <a:cs typeface="Calibri"/>
              </a:rPr>
              <a:t>e	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25" dirty="0">
                <a:latin typeface="Calibri"/>
                <a:cs typeface="Calibri"/>
              </a:rPr>
              <a:t>o</a:t>
            </a:r>
            <a:r>
              <a:rPr sz="1800" spc="-3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6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	</a:t>
            </a:r>
            <a:r>
              <a:rPr sz="1800" spc="10" dirty="0">
                <a:latin typeface="Calibri"/>
                <a:cs typeface="Calibri"/>
              </a:rPr>
              <a:t>e</a:t>
            </a:r>
            <a:r>
              <a:rPr sz="1800" spc="-3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3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a	</a:t>
            </a:r>
            <a:r>
              <a:rPr sz="1800" spc="5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e	a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0" dirty="0">
                <a:latin typeface="Calibri"/>
                <a:cs typeface="Calibri"/>
              </a:rPr>
              <a:t>e</a:t>
            </a:r>
            <a:r>
              <a:rPr sz="1800" spc="-3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	</a:t>
            </a:r>
            <a:r>
              <a:rPr sz="1800" spc="1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55" dirty="0">
                <a:latin typeface="Calibri"/>
                <a:cs typeface="Calibri"/>
              </a:rPr>
              <a:t>r</a:t>
            </a:r>
            <a:r>
              <a:rPr sz="1800" spc="2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nh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	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o	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u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 </a:t>
            </a:r>
            <a:r>
              <a:rPr sz="1800" spc="-10" dirty="0">
                <a:latin typeface="Calibri"/>
                <a:cs typeface="Calibri"/>
              </a:rPr>
              <a:t>auditivo.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20" dirty="0">
                <a:latin typeface="Calibri"/>
                <a:cs typeface="Calibri"/>
              </a:rPr>
              <a:t>Reveste </a:t>
            </a:r>
            <a:r>
              <a:rPr sz="1800" spc="-15" dirty="0">
                <a:latin typeface="Calibri"/>
                <a:cs typeface="Calibri"/>
              </a:rPr>
              <a:t>folhas, </a:t>
            </a:r>
            <a:r>
              <a:rPr sz="1800" spc="-10" dirty="0">
                <a:latin typeface="Calibri"/>
                <a:cs typeface="Calibri"/>
              </a:rPr>
              <a:t>impedindo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5" dirty="0">
                <a:latin typeface="Calibri"/>
                <a:cs typeface="Calibri"/>
              </a:rPr>
              <a:t>evaporação </a:t>
            </a:r>
            <a:r>
              <a:rPr sz="1800" spc="-20" dirty="0">
                <a:latin typeface="Calibri"/>
                <a:cs typeface="Calibri"/>
              </a:rPr>
              <a:t>excessiva </a:t>
            </a:r>
            <a:r>
              <a:rPr sz="1800" spc="-10" dirty="0">
                <a:latin typeface="Calibri"/>
                <a:cs typeface="Calibri"/>
              </a:rPr>
              <a:t>de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água.</a:t>
            </a:r>
            <a:endParaRPr sz="1800">
              <a:latin typeface="Calibri"/>
              <a:cs typeface="Calibri"/>
            </a:endParaRPr>
          </a:p>
          <a:p>
            <a:pPr marL="1729105" marR="952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  <a:tab pos="2207895" algn="l"/>
                <a:tab pos="2811145" algn="l"/>
                <a:tab pos="3064510" algn="l"/>
                <a:tab pos="4131945" algn="l"/>
                <a:tab pos="4585970" algn="l"/>
                <a:tab pos="5603875" algn="l"/>
                <a:tab pos="5982335" algn="l"/>
                <a:tab pos="6506845" algn="l"/>
                <a:tab pos="7055484" algn="l"/>
                <a:tab pos="7869555" algn="l"/>
                <a:tab pos="8204834" algn="l"/>
              </a:tabLst>
            </a:pP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as	</a:t>
            </a:r>
            <a:r>
              <a:rPr sz="1800" spc="-25" dirty="0">
                <a:latin typeface="Calibri"/>
                <a:cs typeface="Calibri"/>
              </a:rPr>
              <a:t>av</a:t>
            </a:r>
            <a:r>
              <a:rPr sz="1800" spc="1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,	é	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du</a:t>
            </a:r>
            <a:r>
              <a:rPr sz="1800" spc="0" dirty="0">
                <a:latin typeface="Calibri"/>
                <a:cs typeface="Calibri"/>
              </a:rPr>
              <a:t>z</a:t>
            </a:r>
            <a:r>
              <a:rPr sz="1800" spc="10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a	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	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â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as	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o	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o	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	m</a:t>
            </a:r>
            <a:r>
              <a:rPr sz="1800" spc="25" dirty="0">
                <a:latin typeface="Calibri"/>
                <a:cs typeface="Calibri"/>
              </a:rPr>
              <a:t>a</a:t>
            </a:r>
            <a:r>
              <a:rPr sz="1800" spc="-35" dirty="0">
                <a:latin typeface="Calibri"/>
                <a:cs typeface="Calibri"/>
              </a:rPr>
              <a:t>n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r	as	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1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as  </a:t>
            </a:r>
            <a:r>
              <a:rPr sz="1800" spc="-10" dirty="0">
                <a:latin typeface="Calibri"/>
                <a:cs typeface="Calibri"/>
              </a:rPr>
              <a:t>impermeáveis </a:t>
            </a:r>
            <a:r>
              <a:rPr sz="1800" dirty="0">
                <a:latin typeface="Calibri"/>
                <a:cs typeface="Calibri"/>
              </a:rPr>
              <a:t>à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771890" cy="3669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 marL="774700" lvl="1" indent="-304800">
              <a:lnSpc>
                <a:spcPct val="100000"/>
              </a:lnSpc>
              <a:spcBef>
                <a:spcPts val="1320"/>
              </a:spcBef>
              <a:buAutoNum type="romanUcParenR" startAt="3"/>
              <a:tabLst>
                <a:tab pos="775335" algn="l"/>
              </a:tabLst>
            </a:pPr>
            <a:r>
              <a:rPr sz="1800" b="1" spc="-15" dirty="0">
                <a:latin typeface="Calibri"/>
                <a:cs typeface="Calibri"/>
              </a:rPr>
              <a:t>Esteróides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20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spc="-10" dirty="0">
                <a:latin typeface="Calibri"/>
                <a:cs typeface="Calibri"/>
              </a:rPr>
              <a:t>formados </a:t>
            </a:r>
            <a:r>
              <a:rPr sz="1800" spc="-5" dirty="0">
                <a:latin typeface="Calibri"/>
                <a:cs typeface="Calibri"/>
              </a:rPr>
              <a:t>por </a:t>
            </a:r>
            <a:r>
              <a:rPr sz="1800" spc="-10" dirty="0">
                <a:latin typeface="Calibri"/>
                <a:cs typeface="Calibri"/>
              </a:rPr>
              <a:t>átomos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0" dirty="0">
                <a:latin typeface="Calibri"/>
                <a:cs typeface="Calibri"/>
              </a:rPr>
              <a:t>carbono ligados </a:t>
            </a:r>
            <a:r>
              <a:rPr sz="1800" spc="-20" dirty="0">
                <a:latin typeface="Calibri"/>
                <a:cs typeface="Calibri"/>
              </a:rPr>
              <a:t>entre </a:t>
            </a:r>
            <a:r>
              <a:rPr sz="1800" spc="-5" dirty="0">
                <a:latin typeface="Calibri"/>
                <a:cs typeface="Calibri"/>
              </a:rPr>
              <a:t>si, </a:t>
            </a:r>
            <a:r>
              <a:rPr sz="1800" spc="-10" dirty="0">
                <a:latin typeface="Calibri"/>
                <a:cs typeface="Calibri"/>
              </a:rPr>
              <a:t>formando </a:t>
            </a:r>
            <a:r>
              <a:rPr sz="1800" spc="-15" dirty="0">
                <a:latin typeface="Calibri"/>
                <a:cs typeface="Calibri"/>
              </a:rPr>
              <a:t>quatro</a:t>
            </a:r>
            <a:r>
              <a:rPr sz="1800" spc="3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anéis.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20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5" dirty="0">
                <a:latin typeface="Calibri"/>
                <a:cs typeface="Calibri"/>
              </a:rPr>
              <a:t>Exemplos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5" dirty="0">
                <a:latin typeface="Calibri"/>
                <a:cs typeface="Calibri"/>
              </a:rPr>
              <a:t>Colesterol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Hormônios </a:t>
            </a:r>
            <a:r>
              <a:rPr sz="1800" spc="-15" dirty="0">
                <a:latin typeface="Calibri"/>
                <a:cs typeface="Calibri"/>
              </a:rPr>
              <a:t>sexuais </a:t>
            </a:r>
            <a:r>
              <a:rPr sz="1800" spc="-20" dirty="0">
                <a:latin typeface="Calibri"/>
                <a:cs typeface="Calibri"/>
              </a:rPr>
              <a:t>(testosterona, progesterona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estrógeno)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Hormônios das </a:t>
            </a:r>
            <a:r>
              <a:rPr sz="1800" spc="-10" dirty="0">
                <a:latin typeface="Calibri"/>
                <a:cs typeface="Calibri"/>
              </a:rPr>
              <a:t>glândulas </a:t>
            </a:r>
            <a:r>
              <a:rPr sz="1800" spc="-15" dirty="0">
                <a:latin typeface="Calibri"/>
                <a:cs typeface="Calibri"/>
              </a:rPr>
              <a:t>supra-renais </a:t>
            </a:r>
            <a:r>
              <a:rPr sz="1800" spc="-5" dirty="0">
                <a:latin typeface="Calibri"/>
                <a:cs typeface="Calibri"/>
              </a:rPr>
              <a:t>(cortisol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aldosterona)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20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Funções </a:t>
            </a:r>
            <a:r>
              <a:rPr sz="1800" b="1" spc="-5" dirty="0">
                <a:latin typeface="Calibri"/>
                <a:cs typeface="Calibri"/>
              </a:rPr>
              <a:t>do </a:t>
            </a:r>
            <a:r>
              <a:rPr sz="1800" b="1" spc="-10" dirty="0">
                <a:latin typeface="Calibri"/>
                <a:cs typeface="Calibri"/>
              </a:rPr>
              <a:t>Colesterol:</a:t>
            </a:r>
            <a:endParaRPr sz="1800">
              <a:latin typeface="Calibri"/>
              <a:cs typeface="Calibri"/>
            </a:endParaRPr>
          </a:p>
          <a:p>
            <a:pPr marL="1729105" marR="5080" lvl="3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1729105" algn="l"/>
                <a:tab pos="1729739" algn="l"/>
                <a:tab pos="2686050" algn="l"/>
                <a:tab pos="3147060" algn="l"/>
                <a:tab pos="4391025" algn="l"/>
                <a:tab pos="5415280" algn="l"/>
                <a:tab pos="6034405" algn="l"/>
                <a:tab pos="7009765" algn="l"/>
                <a:tab pos="7259955" algn="l"/>
                <a:tab pos="8531225" algn="l"/>
              </a:tabLst>
            </a:pPr>
            <a:r>
              <a:rPr sz="1800" dirty="0">
                <a:latin typeface="Calibri"/>
                <a:cs typeface="Calibri"/>
              </a:rPr>
              <a:t>P</a:t>
            </a:r>
            <a:r>
              <a:rPr sz="1800" spc="-2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es</a:t>
            </a:r>
            <a:r>
              <a:rPr sz="1800" spc="10" dirty="0">
                <a:latin typeface="Calibri"/>
                <a:cs typeface="Calibri"/>
              </a:rPr>
              <a:t>e</a:t>
            </a:r>
            <a:r>
              <a:rPr sz="1800" spc="-35" dirty="0">
                <a:latin typeface="Calibri"/>
                <a:cs typeface="Calibri"/>
              </a:rPr>
              <a:t>n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e	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as	m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m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spc="-55" dirty="0">
                <a:latin typeface="Calibri"/>
                <a:cs typeface="Calibri"/>
              </a:rPr>
              <a:t>r</a:t>
            </a:r>
            <a:r>
              <a:rPr sz="1800" spc="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as	</a:t>
            </a:r>
            <a:r>
              <a:rPr sz="1800" spc="0" dirty="0">
                <a:latin typeface="Calibri"/>
                <a:cs typeface="Calibri"/>
              </a:rPr>
              <a:t>c</a:t>
            </a:r>
            <a:r>
              <a:rPr sz="1800" spc="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u</a:t>
            </a:r>
            <a:r>
              <a:rPr sz="1800" spc="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es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spc="5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e	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spc="-2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e	a	</a:t>
            </a:r>
            <a:r>
              <a:rPr sz="1800" spc="-5" dirty="0">
                <a:latin typeface="Calibri"/>
                <a:cs typeface="Calibri"/>
              </a:rPr>
              <a:t>fl</a:t>
            </a:r>
            <a:r>
              <a:rPr sz="1800" spc="-15" dirty="0">
                <a:latin typeface="Calibri"/>
                <a:cs typeface="Calibri"/>
              </a:rPr>
              <a:t>ex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5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spc="10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e	</a:t>
            </a:r>
            <a:r>
              <a:rPr sz="1800" spc="-10" dirty="0">
                <a:latin typeface="Calibri"/>
                <a:cs typeface="Calibri"/>
              </a:rPr>
              <a:t>da  </a:t>
            </a:r>
            <a:r>
              <a:rPr sz="1800" spc="-15" dirty="0">
                <a:latin typeface="Calibri"/>
                <a:cs typeface="Calibri"/>
              </a:rPr>
              <a:t>estrutura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membranar.</a:t>
            </a:r>
            <a:endParaRPr sz="1800">
              <a:latin typeface="Calibri"/>
              <a:cs typeface="Calibri"/>
            </a:endParaRPr>
          </a:p>
          <a:p>
            <a:pPr marL="2186305" lvl="4" indent="-344170">
              <a:lnSpc>
                <a:spcPct val="100000"/>
              </a:lnSpc>
              <a:buFont typeface="Arial"/>
              <a:buChar char="•"/>
              <a:tabLst>
                <a:tab pos="2186305" algn="l"/>
                <a:tab pos="2186940" algn="l"/>
              </a:tabLst>
            </a:pPr>
            <a:r>
              <a:rPr sz="1800" spc="-5" dirty="0">
                <a:latin typeface="Calibri"/>
                <a:cs typeface="Calibri"/>
              </a:rPr>
              <a:t>Obs.: </a:t>
            </a:r>
            <a:r>
              <a:rPr sz="1800" spc="-10" dirty="0">
                <a:latin typeface="Calibri"/>
                <a:cs typeface="Calibri"/>
              </a:rPr>
              <a:t>Célula </a:t>
            </a:r>
            <a:r>
              <a:rPr sz="1800" spc="-15" dirty="0">
                <a:latin typeface="Calibri"/>
                <a:cs typeface="Calibri"/>
              </a:rPr>
              <a:t>vegetal </a:t>
            </a:r>
            <a:r>
              <a:rPr sz="1800" spc="-5" dirty="0">
                <a:latin typeface="Calibri"/>
                <a:cs typeface="Calibri"/>
              </a:rPr>
              <a:t>não </a:t>
            </a:r>
            <a:r>
              <a:rPr sz="1800" spc="-10" dirty="0">
                <a:latin typeface="Calibri"/>
                <a:cs typeface="Calibri"/>
              </a:rPr>
              <a:t>possui </a:t>
            </a:r>
            <a:r>
              <a:rPr sz="1800" spc="-15" dirty="0">
                <a:latin typeface="Calibri"/>
                <a:cs typeface="Calibri"/>
              </a:rPr>
              <a:t>colesterol </a:t>
            </a:r>
            <a:r>
              <a:rPr sz="1800" spc="-10" dirty="0">
                <a:latin typeface="Calibri"/>
                <a:cs typeface="Calibri"/>
              </a:rPr>
              <a:t>na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membrana.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9639" y="5202570"/>
            <a:ext cx="2743092" cy="12988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02023" y="4785359"/>
            <a:ext cx="4093464" cy="20726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774430" cy="5544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 marL="774700" lvl="1" indent="-304800">
              <a:lnSpc>
                <a:spcPct val="100000"/>
              </a:lnSpc>
              <a:spcBef>
                <a:spcPts val="1320"/>
              </a:spcBef>
              <a:buAutoNum type="romanUcParenR" startAt="3"/>
              <a:tabLst>
                <a:tab pos="775335" algn="l"/>
              </a:tabLst>
            </a:pPr>
            <a:r>
              <a:rPr sz="1800" b="1" spc="-15" dirty="0">
                <a:latin typeface="Calibri"/>
                <a:cs typeface="Calibri"/>
              </a:rPr>
              <a:t>Esteróides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96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Funções </a:t>
            </a:r>
            <a:r>
              <a:rPr sz="1800" b="1" spc="-5" dirty="0">
                <a:latin typeface="Calibri"/>
                <a:cs typeface="Calibri"/>
              </a:rPr>
              <a:t>do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Colesterol: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960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Produção da bile </a:t>
            </a:r>
            <a:r>
              <a:rPr sz="1800" spc="-5" dirty="0">
                <a:latin typeface="Calibri"/>
                <a:cs typeface="Calibri"/>
              </a:rPr>
              <a:t>(emulsão </a:t>
            </a:r>
            <a:r>
              <a:rPr sz="1800" spc="-10" dirty="0">
                <a:latin typeface="Calibri"/>
                <a:cs typeface="Calibri"/>
              </a:rPr>
              <a:t>de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gorduras)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605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Procursor </a:t>
            </a:r>
            <a:r>
              <a:rPr sz="1800" spc="-5" dirty="0">
                <a:latin typeface="Calibri"/>
                <a:cs typeface="Calibri"/>
              </a:rPr>
              <a:t>da vitamina 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10" dirty="0">
                <a:latin typeface="Calibri"/>
                <a:cs typeface="Calibri"/>
              </a:rPr>
              <a:t>(Calciferol)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5" dirty="0">
                <a:latin typeface="Calibri"/>
                <a:cs typeface="Calibri"/>
              </a:rPr>
              <a:t>Evita 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raquitismo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Precursor </a:t>
            </a:r>
            <a:r>
              <a:rPr sz="1800" spc="-5" dirty="0">
                <a:latin typeface="Calibri"/>
                <a:cs typeface="Calibri"/>
              </a:rPr>
              <a:t>dos hormônios </a:t>
            </a:r>
            <a:r>
              <a:rPr sz="1800" spc="-15" dirty="0">
                <a:latin typeface="Calibri"/>
                <a:cs typeface="Calibri"/>
              </a:rPr>
              <a:t>sexuais </a:t>
            </a:r>
            <a:r>
              <a:rPr sz="1800" spc="-20" dirty="0">
                <a:latin typeface="Calibri"/>
                <a:cs typeface="Calibri"/>
              </a:rPr>
              <a:t>(testosterona, </a:t>
            </a:r>
            <a:r>
              <a:rPr sz="1800" spc="-15" dirty="0">
                <a:latin typeface="Calibri"/>
                <a:cs typeface="Calibri"/>
              </a:rPr>
              <a:t>estrógeno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3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progesterona)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600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Precursor </a:t>
            </a:r>
            <a:r>
              <a:rPr sz="1800" spc="-5" dirty="0">
                <a:latin typeface="Calibri"/>
                <a:cs typeface="Calibri"/>
              </a:rPr>
              <a:t>dos hormônios das </a:t>
            </a:r>
            <a:r>
              <a:rPr sz="1800" spc="-15" dirty="0">
                <a:latin typeface="Calibri"/>
                <a:cs typeface="Calibri"/>
              </a:rPr>
              <a:t>supra-renais </a:t>
            </a:r>
            <a:r>
              <a:rPr sz="1800" spc="-5" dirty="0">
                <a:latin typeface="Calibri"/>
                <a:cs typeface="Calibri"/>
              </a:rPr>
              <a:t>(cortisol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adosterona)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96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Obtenção </a:t>
            </a:r>
            <a:r>
              <a:rPr sz="1800" b="1" spc="-5" dirty="0">
                <a:latin typeface="Calibri"/>
                <a:cs typeface="Calibri"/>
              </a:rPr>
              <a:t>do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colesterol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965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5" dirty="0">
                <a:latin typeface="Calibri"/>
                <a:cs typeface="Calibri"/>
              </a:rPr>
              <a:t>Sintetizado </a:t>
            </a:r>
            <a:r>
              <a:rPr sz="1800" spc="-5" dirty="0">
                <a:latin typeface="Calibri"/>
                <a:cs typeface="Calibri"/>
              </a:rPr>
              <a:t>no </a:t>
            </a:r>
            <a:r>
              <a:rPr sz="1800" spc="-10" dirty="0">
                <a:latin typeface="Calibri"/>
                <a:cs typeface="Calibri"/>
              </a:rPr>
              <a:t>fígado (produção </a:t>
            </a:r>
            <a:r>
              <a:rPr sz="1800" spc="-5" dirty="0">
                <a:latin typeface="Calibri"/>
                <a:cs typeface="Calibri"/>
              </a:rPr>
              <a:t>pelo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organismo)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Absorvido </a:t>
            </a:r>
            <a:r>
              <a:rPr sz="1800" spc="-10" dirty="0">
                <a:latin typeface="Calibri"/>
                <a:cs typeface="Calibri"/>
              </a:rPr>
              <a:t>no </a:t>
            </a:r>
            <a:r>
              <a:rPr sz="1800" spc="-20" dirty="0">
                <a:latin typeface="Calibri"/>
                <a:cs typeface="Calibri"/>
              </a:rPr>
              <a:t>intestino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(alimentação)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96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Problemas </a:t>
            </a:r>
            <a:r>
              <a:rPr sz="1800" b="1" spc="-5" dirty="0">
                <a:latin typeface="Calibri"/>
                <a:cs typeface="Calibri"/>
              </a:rPr>
              <a:t>associados ao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colesterol</a:t>
            </a:r>
            <a:endParaRPr sz="1800">
              <a:latin typeface="Calibri"/>
              <a:cs typeface="Calibri"/>
            </a:endParaRPr>
          </a:p>
          <a:p>
            <a:pPr marL="1729105" marR="8890" lvl="3" indent="-344170">
              <a:lnSpc>
                <a:spcPct val="100000"/>
              </a:lnSpc>
              <a:spcBef>
                <a:spcPts val="965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colesterol </a:t>
            </a:r>
            <a:r>
              <a:rPr sz="1800" dirty="0">
                <a:latin typeface="Calibri"/>
                <a:cs typeface="Calibri"/>
              </a:rPr>
              <a:t>é </a:t>
            </a:r>
            <a:r>
              <a:rPr sz="1800" spc="-10" dirty="0">
                <a:latin typeface="Calibri"/>
                <a:cs typeface="Calibri"/>
              </a:rPr>
              <a:t>transportado </a:t>
            </a:r>
            <a:r>
              <a:rPr sz="1800" spc="-5" dirty="0">
                <a:latin typeface="Calibri"/>
                <a:cs typeface="Calibri"/>
              </a:rPr>
              <a:t>pelo sangue na </a:t>
            </a:r>
            <a:r>
              <a:rPr sz="1800" spc="-10" dirty="0">
                <a:latin typeface="Calibri"/>
                <a:cs typeface="Calibri"/>
              </a:rPr>
              <a:t>forma </a:t>
            </a:r>
            <a:r>
              <a:rPr sz="1800" spc="0" dirty="0">
                <a:latin typeface="Calibri"/>
                <a:cs typeface="Calibri"/>
              </a:rPr>
              <a:t>de </a:t>
            </a:r>
            <a:r>
              <a:rPr sz="1800" dirty="0">
                <a:latin typeface="Calibri"/>
                <a:cs typeface="Calibri"/>
              </a:rPr>
              <a:t>LDL </a:t>
            </a:r>
            <a:r>
              <a:rPr sz="1800" spc="-10" dirty="0">
                <a:latin typeface="Calibri"/>
                <a:cs typeface="Calibri"/>
              </a:rPr>
              <a:t>(lipoproteína de  baixa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densidade).</a:t>
            </a:r>
            <a:endParaRPr sz="1800">
              <a:latin typeface="Calibri"/>
              <a:cs typeface="Calibri"/>
            </a:endParaRPr>
          </a:p>
          <a:p>
            <a:pPr marL="1729105" marR="5080" lvl="3" indent="-344170" algn="just">
              <a:lnSpc>
                <a:spcPct val="100000"/>
              </a:lnSpc>
              <a:buFont typeface="Courier New"/>
              <a:buChar char="o"/>
              <a:tabLst>
                <a:tab pos="1729739" algn="l"/>
              </a:tabLst>
            </a:pPr>
            <a:r>
              <a:rPr sz="1800" dirty="0">
                <a:latin typeface="Calibri"/>
                <a:cs typeface="Calibri"/>
              </a:rPr>
              <a:t>Em </a:t>
            </a:r>
            <a:r>
              <a:rPr sz="1800" spc="-20" dirty="0">
                <a:latin typeface="Calibri"/>
                <a:cs typeface="Calibri"/>
              </a:rPr>
              <a:t>excesso </a:t>
            </a:r>
            <a:r>
              <a:rPr sz="1800" spc="-10" dirty="0">
                <a:latin typeface="Calibri"/>
                <a:cs typeface="Calibri"/>
              </a:rPr>
              <a:t>no </a:t>
            </a:r>
            <a:r>
              <a:rPr sz="1800" spc="-5" dirty="0">
                <a:latin typeface="Calibri"/>
                <a:cs typeface="Calibri"/>
              </a:rPr>
              <a:t>sangue 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5" dirty="0">
                <a:latin typeface="Calibri"/>
                <a:cs typeface="Calibri"/>
              </a:rPr>
              <a:t>LDL </a:t>
            </a:r>
            <a:r>
              <a:rPr sz="1800" spc="0" dirty="0">
                <a:latin typeface="Calibri"/>
                <a:cs typeface="Calibri"/>
              </a:rPr>
              <a:t>se </a:t>
            </a:r>
            <a:r>
              <a:rPr sz="1800" spc="-10" dirty="0">
                <a:latin typeface="Calibri"/>
                <a:cs typeface="Calibri"/>
              </a:rPr>
              <a:t>oxida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passa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se </a:t>
            </a:r>
            <a:r>
              <a:rPr sz="1800" spc="-10" dirty="0">
                <a:latin typeface="Calibri"/>
                <a:cs typeface="Calibri"/>
              </a:rPr>
              <a:t>depositar </a:t>
            </a:r>
            <a:r>
              <a:rPr sz="1800" spc="-5" dirty="0">
                <a:latin typeface="Calibri"/>
                <a:cs typeface="Calibri"/>
              </a:rPr>
              <a:t>na perede dos  </a:t>
            </a:r>
            <a:r>
              <a:rPr sz="1800" spc="-10" dirty="0">
                <a:latin typeface="Calibri"/>
                <a:cs typeface="Calibri"/>
              </a:rPr>
              <a:t>vasos </a:t>
            </a:r>
            <a:r>
              <a:rPr sz="1800" spc="-5" dirty="0">
                <a:latin typeface="Calibri"/>
                <a:cs typeface="Calibri"/>
              </a:rPr>
              <a:t>sanguíneos, </a:t>
            </a:r>
            <a:r>
              <a:rPr sz="1800" spc="-10" dirty="0">
                <a:latin typeface="Calibri"/>
                <a:cs typeface="Calibri"/>
              </a:rPr>
              <a:t>ocasionando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5" dirty="0">
                <a:latin typeface="Calibri"/>
                <a:cs typeface="Calibri"/>
              </a:rPr>
              <a:t>aterosclerose </a:t>
            </a:r>
            <a:r>
              <a:rPr sz="1800" spc="-10" dirty="0">
                <a:latin typeface="Calibri"/>
                <a:cs typeface="Calibri"/>
              </a:rPr>
              <a:t>(enrijecimento </a:t>
            </a:r>
            <a:r>
              <a:rPr sz="1800" dirty="0">
                <a:latin typeface="Calibri"/>
                <a:cs typeface="Calibri"/>
              </a:rPr>
              <a:t>da </a:t>
            </a:r>
            <a:r>
              <a:rPr sz="1800" spc="-10" dirty="0">
                <a:latin typeface="Calibri"/>
                <a:cs typeface="Calibri"/>
              </a:rPr>
              <a:t>parede  </a:t>
            </a:r>
            <a:r>
              <a:rPr sz="1800" spc="-5" dirty="0">
                <a:latin typeface="Calibri"/>
                <a:cs typeface="Calibri"/>
              </a:rPr>
              <a:t>dos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vasos).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773160" cy="2754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357505" algn="l"/>
              </a:tabLst>
            </a:pP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Introdução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44060"/>
              </a:buClr>
              <a:buFont typeface="Tahoma"/>
              <a:buAutoNum type="arabicParenR"/>
            </a:pPr>
            <a:endParaRPr sz="1750">
              <a:latin typeface="Times New Roman"/>
              <a:cs typeface="Times New Roman"/>
            </a:endParaRPr>
          </a:p>
          <a:p>
            <a:pPr marL="356870">
              <a:lnSpc>
                <a:spcPts val="2150"/>
              </a:lnSpc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bioquímica </a:t>
            </a:r>
            <a:r>
              <a:rPr sz="1800" dirty="0">
                <a:latin typeface="Calibri"/>
                <a:cs typeface="Calibri"/>
              </a:rPr>
              <a:t>celular é o </a:t>
            </a:r>
            <a:r>
              <a:rPr sz="1800" spc="-15" dirty="0">
                <a:latin typeface="Calibri"/>
                <a:cs typeface="Calibri"/>
              </a:rPr>
              <a:t>ramo </a:t>
            </a:r>
            <a:r>
              <a:rPr sz="1800" spc="-10" dirty="0">
                <a:latin typeface="Calibri"/>
                <a:cs typeface="Calibri"/>
              </a:rPr>
              <a:t>da biologia </a:t>
            </a:r>
            <a:r>
              <a:rPr sz="1800" spc="-5" dirty="0">
                <a:latin typeface="Calibri"/>
                <a:cs typeface="Calibri"/>
              </a:rPr>
              <a:t>que </a:t>
            </a:r>
            <a:r>
              <a:rPr sz="1800" spc="-10" dirty="0">
                <a:latin typeface="Calibri"/>
                <a:cs typeface="Calibri"/>
              </a:rPr>
              <a:t>estuda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composição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0" dirty="0">
                <a:latin typeface="Calibri"/>
                <a:cs typeface="Calibri"/>
              </a:rPr>
              <a:t>as </a:t>
            </a:r>
            <a:r>
              <a:rPr sz="1800" spc="-10" dirty="0">
                <a:latin typeface="Calibri"/>
                <a:cs typeface="Calibri"/>
              </a:rPr>
              <a:t>propriedades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ts val="2150"/>
              </a:lnSpc>
            </a:pPr>
            <a:r>
              <a:rPr sz="1800" spc="-10" dirty="0">
                <a:latin typeface="Calibri"/>
                <a:cs typeface="Calibri"/>
              </a:rPr>
              <a:t>químicas </a:t>
            </a:r>
            <a:r>
              <a:rPr sz="1800" spc="-5" dirty="0">
                <a:latin typeface="Calibri"/>
                <a:cs typeface="Calibri"/>
              </a:rPr>
              <a:t>dos </a:t>
            </a:r>
            <a:r>
              <a:rPr sz="1800" spc="-15" dirty="0">
                <a:latin typeface="Calibri"/>
                <a:cs typeface="Calibri"/>
              </a:rPr>
              <a:t>seres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vivos.</a:t>
            </a:r>
            <a:endParaRPr sz="1800">
              <a:latin typeface="Calibri"/>
              <a:cs typeface="Calibri"/>
            </a:endParaRPr>
          </a:p>
          <a:p>
            <a:pPr marL="329565" indent="-316865">
              <a:lnSpc>
                <a:spcPct val="100000"/>
              </a:lnSpc>
              <a:spcBef>
                <a:spcPts val="1560"/>
              </a:spcBef>
              <a:buAutoNum type="arabicParenR" startAt="2"/>
              <a:tabLst>
                <a:tab pos="330200" algn="l"/>
              </a:tabLst>
            </a:pP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Elementos químicos da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matéria</a:t>
            </a:r>
            <a:r>
              <a:rPr sz="1800" b="1" spc="-105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10" dirty="0">
                <a:solidFill>
                  <a:srgbClr val="244060"/>
                </a:solidFill>
                <a:latin typeface="Tahoma"/>
                <a:cs typeface="Tahoma"/>
              </a:rPr>
              <a:t>viva</a:t>
            </a:r>
            <a:endParaRPr sz="1800">
              <a:latin typeface="Tahoma"/>
              <a:cs typeface="Tahoma"/>
            </a:endParaRPr>
          </a:p>
          <a:p>
            <a:pPr marL="356870">
              <a:lnSpc>
                <a:spcPts val="2150"/>
              </a:lnSpc>
              <a:spcBef>
                <a:spcPts val="1345"/>
              </a:spcBef>
            </a:pPr>
            <a:r>
              <a:rPr sz="1800" spc="-15" dirty="0">
                <a:latin typeface="Calibri"/>
                <a:cs typeface="Calibri"/>
              </a:rPr>
              <a:t>Existem </a:t>
            </a:r>
            <a:r>
              <a:rPr sz="1800" dirty="0">
                <a:latin typeface="Calibri"/>
                <a:cs typeface="Calibri"/>
              </a:rPr>
              <a:t>96 </a:t>
            </a:r>
            <a:r>
              <a:rPr sz="1800" spc="-10" dirty="0">
                <a:latin typeface="Calibri"/>
                <a:cs typeface="Calibri"/>
              </a:rPr>
              <a:t>elementos </a:t>
            </a:r>
            <a:r>
              <a:rPr sz="1800" spc="-5" dirty="0">
                <a:latin typeface="Calibri"/>
                <a:cs typeface="Calibri"/>
              </a:rPr>
              <a:t>químicos </a:t>
            </a:r>
            <a:r>
              <a:rPr sz="1800" spc="-10" dirty="0">
                <a:latin typeface="Calibri"/>
                <a:cs typeface="Calibri"/>
              </a:rPr>
              <a:t>que ocorrem naturalmente </a:t>
            </a:r>
            <a:r>
              <a:rPr sz="1800" spc="-5" dirty="0">
                <a:latin typeface="Calibri"/>
                <a:cs typeface="Calibri"/>
              </a:rPr>
              <a:t>no </a:t>
            </a:r>
            <a:r>
              <a:rPr sz="1800" spc="-10" dirty="0">
                <a:latin typeface="Calibri"/>
                <a:cs typeface="Calibri"/>
              </a:rPr>
              <a:t>planeta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somente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26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ts val="2150"/>
              </a:lnSpc>
            </a:pPr>
            <a:r>
              <a:rPr sz="1800" spc="-15" dirty="0">
                <a:latin typeface="Calibri"/>
                <a:cs typeface="Calibri"/>
              </a:rPr>
              <a:t>elementos </a:t>
            </a: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spc="-15" dirty="0">
                <a:latin typeface="Calibri"/>
                <a:cs typeface="Calibri"/>
              </a:rPr>
              <a:t>encontrados </a:t>
            </a:r>
            <a:r>
              <a:rPr sz="1800" spc="-5" dirty="0">
                <a:latin typeface="Calibri"/>
                <a:cs typeface="Calibri"/>
              </a:rPr>
              <a:t>nos </a:t>
            </a:r>
            <a:r>
              <a:rPr sz="1800" spc="-15" dirty="0">
                <a:latin typeface="Calibri"/>
                <a:cs typeface="Calibri"/>
              </a:rPr>
              <a:t>seres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vivos.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445"/>
              </a:spcBef>
            </a:pPr>
            <a:r>
              <a:rPr sz="1800" dirty="0">
                <a:latin typeface="Calibri"/>
                <a:cs typeface="Calibri"/>
              </a:rPr>
              <a:t>Os </a:t>
            </a:r>
            <a:r>
              <a:rPr sz="1800" spc="-15" dirty="0">
                <a:latin typeface="Calibri"/>
                <a:cs typeface="Calibri"/>
              </a:rPr>
              <a:t>elementos </a:t>
            </a:r>
            <a:r>
              <a:rPr sz="1800" spc="-10" dirty="0">
                <a:latin typeface="Calibri"/>
                <a:cs typeface="Calibri"/>
              </a:rPr>
              <a:t>químicos </a:t>
            </a:r>
            <a:r>
              <a:rPr sz="1800" dirty="0">
                <a:latin typeface="Calibri"/>
                <a:cs typeface="Calibri"/>
              </a:rPr>
              <a:t>mais </a:t>
            </a:r>
            <a:r>
              <a:rPr sz="1800" spc="-15" dirty="0">
                <a:latin typeface="Calibri"/>
                <a:cs typeface="Calibri"/>
              </a:rPr>
              <a:t>abundantes </a:t>
            </a:r>
            <a:r>
              <a:rPr sz="1800" spc="-5" dirty="0">
                <a:latin typeface="Calibri"/>
                <a:cs typeface="Calibri"/>
              </a:rPr>
              <a:t>da </a:t>
            </a:r>
            <a:r>
              <a:rPr sz="1800" spc="-15" dirty="0">
                <a:latin typeface="Calibri"/>
                <a:cs typeface="Calibri"/>
              </a:rPr>
              <a:t>matéria </a:t>
            </a:r>
            <a:r>
              <a:rPr sz="1800" spc="-10" dirty="0">
                <a:latin typeface="Calibri"/>
                <a:cs typeface="Calibri"/>
              </a:rPr>
              <a:t>viva</a:t>
            </a:r>
            <a:r>
              <a:rPr sz="1800" spc="-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são: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87895" y="4785359"/>
            <a:ext cx="1499870" cy="500380"/>
          </a:xfrm>
          <a:custGeom>
            <a:avLst/>
            <a:gdLst/>
            <a:ahLst/>
            <a:cxnLst/>
            <a:rect l="l" t="t" r="r" b="b"/>
            <a:pathLst>
              <a:path w="1499870" h="500379">
                <a:moveTo>
                  <a:pt x="0" y="83312"/>
                </a:moveTo>
                <a:lnTo>
                  <a:pt x="6552" y="50899"/>
                </a:lnTo>
                <a:lnTo>
                  <a:pt x="24415" y="24415"/>
                </a:lnTo>
                <a:lnTo>
                  <a:pt x="50899" y="6552"/>
                </a:lnTo>
                <a:lnTo>
                  <a:pt x="83311" y="0"/>
                </a:lnTo>
                <a:lnTo>
                  <a:pt x="1416303" y="0"/>
                </a:lnTo>
                <a:lnTo>
                  <a:pt x="1448716" y="6552"/>
                </a:lnTo>
                <a:lnTo>
                  <a:pt x="1475200" y="24415"/>
                </a:lnTo>
                <a:lnTo>
                  <a:pt x="1493063" y="50899"/>
                </a:lnTo>
                <a:lnTo>
                  <a:pt x="1499615" y="83312"/>
                </a:lnTo>
                <a:lnTo>
                  <a:pt x="1499615" y="416559"/>
                </a:lnTo>
                <a:lnTo>
                  <a:pt x="1493063" y="448972"/>
                </a:lnTo>
                <a:lnTo>
                  <a:pt x="1475200" y="475456"/>
                </a:lnTo>
                <a:lnTo>
                  <a:pt x="1448716" y="493319"/>
                </a:lnTo>
                <a:lnTo>
                  <a:pt x="1416303" y="499871"/>
                </a:lnTo>
                <a:lnTo>
                  <a:pt x="83311" y="499871"/>
                </a:lnTo>
                <a:lnTo>
                  <a:pt x="50899" y="493319"/>
                </a:lnTo>
                <a:lnTo>
                  <a:pt x="24415" y="475456"/>
                </a:lnTo>
                <a:lnTo>
                  <a:pt x="6552" y="448972"/>
                </a:lnTo>
                <a:lnTo>
                  <a:pt x="0" y="416559"/>
                </a:lnTo>
                <a:lnTo>
                  <a:pt x="0" y="83312"/>
                </a:lnTo>
                <a:close/>
              </a:path>
            </a:pathLst>
          </a:custGeom>
          <a:ln w="24384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67525" y="4886959"/>
            <a:ext cx="1318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Arial"/>
                <a:cs typeface="Arial"/>
              </a:rPr>
              <a:t>N C H </a:t>
            </a:r>
            <a:r>
              <a:rPr sz="1800" dirty="0">
                <a:solidFill>
                  <a:srgbClr val="001F5F"/>
                </a:solidFill>
                <a:latin typeface="Arial"/>
                <a:cs typeface="Arial"/>
              </a:rPr>
              <a:t>O P</a:t>
            </a:r>
            <a:r>
              <a:rPr sz="1800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1F5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28750" y="4137025"/>
          <a:ext cx="4571999" cy="2517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7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8485">
                <a:tc>
                  <a:txBody>
                    <a:bodyPr/>
                    <a:lstStyle/>
                    <a:p>
                      <a:pPr marL="19875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Elemento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193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Símbolo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Percentuais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médios nas</a:t>
                      </a:r>
                      <a:r>
                        <a:rPr sz="16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células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20002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Oxigênio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044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O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500" spc="0" dirty="0">
                          <a:latin typeface="Calibri"/>
                          <a:cs typeface="Calibri"/>
                        </a:rPr>
                        <a:t>65%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2038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Carbono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L="2044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C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500" spc="0" dirty="0">
                          <a:latin typeface="Calibri"/>
                          <a:cs typeface="Calibri"/>
                        </a:rPr>
                        <a:t>18%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683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20320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Hidrogênio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0320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H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spc="0" dirty="0">
                          <a:latin typeface="Calibri"/>
                          <a:cs typeface="Calibri"/>
                        </a:rPr>
                        <a:t>10%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205104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Nitrogênio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20129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spc="0" dirty="0">
                          <a:latin typeface="Calibri"/>
                          <a:cs typeface="Calibri"/>
                        </a:rPr>
                        <a:t>3%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2038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spc="-15" dirty="0">
                          <a:latin typeface="Calibri"/>
                          <a:cs typeface="Calibri"/>
                        </a:rPr>
                        <a:t>Fósforo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0129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P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spc="0" dirty="0">
                          <a:latin typeface="Calibri"/>
                          <a:cs typeface="Calibri"/>
                        </a:rPr>
                        <a:t>1,2%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2038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spc="-15" dirty="0">
                          <a:latin typeface="Calibri"/>
                          <a:cs typeface="Calibri"/>
                        </a:rPr>
                        <a:t>Enxofre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O,25%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4620895" cy="1138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 marL="774700" lvl="1" indent="-304800">
              <a:lnSpc>
                <a:spcPct val="100000"/>
              </a:lnSpc>
              <a:spcBef>
                <a:spcPts val="1320"/>
              </a:spcBef>
              <a:buAutoNum type="romanUcParenR" startAt="3"/>
              <a:tabLst>
                <a:tab pos="775335" algn="l"/>
              </a:tabLst>
            </a:pPr>
            <a:r>
              <a:rPr sz="1800" b="1" spc="-15" dirty="0">
                <a:latin typeface="Calibri"/>
                <a:cs typeface="Calibri"/>
              </a:rPr>
              <a:t>Esteróides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96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Problemas </a:t>
            </a:r>
            <a:r>
              <a:rPr sz="1800" b="1" spc="-5" dirty="0">
                <a:latin typeface="Calibri"/>
                <a:cs typeface="Calibri"/>
              </a:rPr>
              <a:t>associados ao</a:t>
            </a:r>
            <a:r>
              <a:rPr sz="1800" b="1" spc="-15" dirty="0">
                <a:latin typeface="Calibri"/>
                <a:cs typeface="Calibri"/>
              </a:rPr>
              <a:t> colesterol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45023" y="1213103"/>
            <a:ext cx="3480816" cy="2359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11622" y="3925416"/>
            <a:ext cx="3332479" cy="29325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3444" y="4577396"/>
            <a:ext cx="4285615" cy="1974850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69"/>
              </a:spcBef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dirty="0">
                <a:latin typeface="Calibri"/>
                <a:cs typeface="Calibri"/>
              </a:rPr>
              <a:t>LDL = </a:t>
            </a:r>
            <a:r>
              <a:rPr sz="1800" spc="-15" dirty="0">
                <a:latin typeface="Calibri"/>
                <a:cs typeface="Calibri"/>
              </a:rPr>
              <a:t>Colesterol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ruim</a:t>
            </a:r>
            <a:endParaRPr sz="1800">
              <a:latin typeface="Calibri"/>
              <a:cs typeface="Calibri"/>
            </a:endParaRPr>
          </a:p>
          <a:p>
            <a:pPr marL="677545" marR="5080" indent="2439035" algn="r">
              <a:lnSpc>
                <a:spcPct val="100000"/>
              </a:lnSpc>
              <a:spcBef>
                <a:spcPts val="790"/>
              </a:spcBef>
            </a:pPr>
            <a:r>
              <a:rPr sz="1600" b="1" spc="-40" dirty="0">
                <a:latin typeface="Calibri"/>
                <a:cs typeface="Calibri"/>
              </a:rPr>
              <a:t>A</a:t>
            </a:r>
            <a:r>
              <a:rPr sz="1600" b="1" spc="-35" dirty="0">
                <a:latin typeface="Calibri"/>
                <a:cs typeface="Calibri"/>
              </a:rPr>
              <a:t>t</a:t>
            </a:r>
            <a:r>
              <a:rPr sz="1600" b="1" spc="0" dirty="0">
                <a:latin typeface="Calibri"/>
                <a:cs typeface="Calibri"/>
              </a:rPr>
              <a:t>e</a:t>
            </a:r>
            <a:r>
              <a:rPr sz="1600" b="1" spc="-25" dirty="0">
                <a:latin typeface="Calibri"/>
                <a:cs typeface="Calibri"/>
              </a:rPr>
              <a:t>r</a:t>
            </a:r>
            <a:r>
              <a:rPr sz="1600" b="1" dirty="0">
                <a:latin typeface="Calibri"/>
                <a:cs typeface="Calibri"/>
              </a:rPr>
              <a:t>osc</a:t>
            </a:r>
            <a:r>
              <a:rPr sz="1600" b="1" spc="-10" dirty="0">
                <a:latin typeface="Calibri"/>
                <a:cs typeface="Calibri"/>
              </a:rPr>
              <a:t>l</a:t>
            </a:r>
            <a:r>
              <a:rPr sz="1600" b="1" spc="0" dirty="0">
                <a:latin typeface="Calibri"/>
                <a:cs typeface="Calibri"/>
              </a:rPr>
              <a:t>e</a:t>
            </a:r>
            <a:r>
              <a:rPr sz="1600" b="1" spc="-25" dirty="0">
                <a:latin typeface="Calibri"/>
                <a:cs typeface="Calibri"/>
              </a:rPr>
              <a:t>r</a:t>
            </a:r>
            <a:r>
              <a:rPr sz="1600" b="1" dirty="0">
                <a:latin typeface="Calibri"/>
                <a:cs typeface="Calibri"/>
              </a:rPr>
              <a:t>ose  </a:t>
            </a:r>
            <a:r>
              <a:rPr sz="1600" spc="-10" dirty="0">
                <a:latin typeface="Calibri"/>
                <a:cs typeface="Calibri"/>
              </a:rPr>
              <a:t>Formação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10" dirty="0">
                <a:latin typeface="Calibri"/>
                <a:cs typeface="Calibri"/>
              </a:rPr>
              <a:t>placas </a:t>
            </a:r>
            <a:r>
              <a:rPr sz="1600" spc="-5" dirty="0">
                <a:latin typeface="Calibri"/>
                <a:cs typeface="Calibri"/>
              </a:rPr>
              <a:t>na </a:t>
            </a:r>
            <a:r>
              <a:rPr sz="1600" spc="-10" dirty="0">
                <a:latin typeface="Calibri"/>
                <a:cs typeface="Calibri"/>
              </a:rPr>
              <a:t>parede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dos</a:t>
            </a:r>
            <a:r>
              <a:rPr sz="1600" spc="-10" dirty="0">
                <a:latin typeface="Calibri"/>
                <a:cs typeface="Calibri"/>
              </a:rPr>
              <a:t> vasos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Diminuição </a:t>
            </a:r>
            <a:r>
              <a:rPr sz="1600" spc="-5" dirty="0">
                <a:latin typeface="Calibri"/>
                <a:cs typeface="Calibri"/>
              </a:rPr>
              <a:t>do </a:t>
            </a:r>
            <a:r>
              <a:rPr sz="1600" spc="-15" dirty="0">
                <a:latin typeface="Calibri"/>
                <a:cs typeface="Calibri"/>
              </a:rPr>
              <a:t>calibre </a:t>
            </a:r>
            <a:r>
              <a:rPr sz="1600" spc="-5" dirty="0">
                <a:latin typeface="Calibri"/>
                <a:cs typeface="Calibri"/>
              </a:rPr>
              <a:t>dos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vasos </a:t>
            </a:r>
            <a:r>
              <a:rPr sz="1600" spc="-5" dirty="0">
                <a:latin typeface="Calibri"/>
                <a:cs typeface="Calibri"/>
              </a:rPr>
              <a:t>sanguíneos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Consequências: </a:t>
            </a:r>
            <a:r>
              <a:rPr sz="1600" spc="-10" dirty="0">
                <a:latin typeface="Calibri"/>
                <a:cs typeface="Calibri"/>
              </a:rPr>
              <a:t>Doenças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cardiovasculares</a:t>
            </a:r>
            <a:endParaRPr sz="1600">
              <a:latin typeface="Calibri"/>
              <a:cs typeface="Calibri"/>
            </a:endParaRPr>
          </a:p>
          <a:p>
            <a:pPr marL="1464310" marR="5080" indent="1121410" algn="r">
              <a:lnSpc>
                <a:spcPct val="100000"/>
              </a:lnSpc>
              <a:spcBef>
                <a:spcPts val="5"/>
              </a:spcBef>
            </a:pPr>
            <a:r>
              <a:rPr sz="1600" spc="-15" dirty="0">
                <a:latin typeface="Calibri"/>
                <a:cs typeface="Calibri"/>
              </a:rPr>
              <a:t>Infarto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miocárdio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AVCs </a:t>
            </a:r>
            <a:r>
              <a:rPr sz="1600" spc="-5" dirty="0">
                <a:latin typeface="Calibri"/>
                <a:cs typeface="Calibri"/>
              </a:rPr>
              <a:t>(Acides </a:t>
            </a:r>
            <a:r>
              <a:rPr sz="1600" spc="-10" dirty="0">
                <a:latin typeface="Calibri"/>
                <a:cs typeface="Calibri"/>
              </a:rPr>
              <a:t>vasculares </a:t>
            </a:r>
            <a:r>
              <a:rPr sz="1600" spc="-15" dirty="0">
                <a:latin typeface="Calibri"/>
                <a:cs typeface="Calibri"/>
              </a:rPr>
              <a:t>cerebrais)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56488" y="2286000"/>
            <a:ext cx="2884064" cy="23804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4112260" cy="1534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2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 marL="774700" lvl="1" indent="-304800">
              <a:lnSpc>
                <a:spcPct val="100000"/>
              </a:lnSpc>
              <a:spcBef>
                <a:spcPts val="1320"/>
              </a:spcBef>
              <a:buAutoNum type="romanUcParenR" startAt="3"/>
              <a:tabLst>
                <a:tab pos="775335" algn="l"/>
              </a:tabLst>
            </a:pPr>
            <a:r>
              <a:rPr sz="1800" b="1" spc="-15" dirty="0">
                <a:latin typeface="Calibri"/>
                <a:cs typeface="Calibri"/>
              </a:rPr>
              <a:t>Esteróides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96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HDL </a:t>
            </a:r>
            <a:r>
              <a:rPr sz="1800" b="1" dirty="0">
                <a:latin typeface="Calibri"/>
                <a:cs typeface="Calibri"/>
              </a:rPr>
              <a:t>– </a:t>
            </a:r>
            <a:r>
              <a:rPr sz="1800" b="1" spc="-15" dirty="0">
                <a:latin typeface="Calibri"/>
                <a:cs typeface="Calibri"/>
              </a:rPr>
              <a:t>Colesterol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bom</a:t>
            </a:r>
            <a:endParaRPr sz="1800">
              <a:latin typeface="Calibri"/>
              <a:cs typeface="Calibri"/>
            </a:endParaRPr>
          </a:p>
          <a:p>
            <a:pPr marL="1384935">
              <a:lnSpc>
                <a:spcPct val="100000"/>
              </a:lnSpc>
              <a:spcBef>
                <a:spcPts val="960"/>
              </a:spcBef>
              <a:tabLst>
                <a:tab pos="1729105" algn="l"/>
                <a:tab pos="2137410" algn="l"/>
                <a:tab pos="2710815" algn="l"/>
              </a:tabLst>
            </a:pPr>
            <a:r>
              <a:rPr sz="1800" dirty="0">
                <a:latin typeface="Courier New"/>
                <a:cs typeface="Courier New"/>
              </a:rPr>
              <a:t>o	</a:t>
            </a:r>
            <a:r>
              <a:rPr sz="1800" spc="-10" dirty="0">
                <a:latin typeface="Calibri"/>
                <a:cs typeface="Calibri"/>
              </a:rPr>
              <a:t>As	</a:t>
            </a:r>
            <a:r>
              <a:rPr sz="1800" spc="-5" dirty="0">
                <a:latin typeface="Calibri"/>
                <a:cs typeface="Calibri"/>
              </a:rPr>
              <a:t>HDL	</a:t>
            </a:r>
            <a:r>
              <a:rPr sz="1800" spc="-10" dirty="0">
                <a:latin typeface="Calibri"/>
                <a:cs typeface="Calibri"/>
              </a:rPr>
              <a:t>(Lipoproteína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0" y="2339797"/>
            <a:ext cx="46418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8784" algn="l"/>
                <a:tab pos="975994" algn="l"/>
                <a:tab pos="2198370" algn="l"/>
                <a:tab pos="2707640" algn="l"/>
                <a:tab pos="4391025" algn="l"/>
              </a:tabLst>
            </a:pPr>
            <a:r>
              <a:rPr sz="1800" spc="5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e	a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ta	</a:t>
            </a:r>
            <a:r>
              <a:rPr sz="1800" spc="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n</a:t>
            </a:r>
            <a:r>
              <a:rPr sz="1800" spc="5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)	</a:t>
            </a:r>
            <a:r>
              <a:rPr sz="1800" spc="-10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ão	</a:t>
            </a:r>
            <a:r>
              <a:rPr sz="1800" spc="10" dirty="0">
                <a:latin typeface="Calibri"/>
                <a:cs typeface="Calibri"/>
              </a:rPr>
              <a:t>t</a:t>
            </a:r>
            <a:r>
              <a:rPr sz="1800" spc="-5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5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p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35" dirty="0">
                <a:latin typeface="Calibri"/>
                <a:cs typeface="Calibri"/>
              </a:rPr>
              <a:t>t</a:t>
            </a:r>
            <a:r>
              <a:rPr sz="1800" spc="15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d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spc="-5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as	</a:t>
            </a:r>
            <a:r>
              <a:rPr sz="1800" spc="5" dirty="0"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975" y="2614676"/>
            <a:ext cx="7402830" cy="2312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9525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fosfolipídeos, </a:t>
            </a:r>
            <a:r>
              <a:rPr sz="1800" dirty="0">
                <a:latin typeface="Calibri"/>
                <a:cs typeface="Calibri"/>
              </a:rPr>
              <a:t>mas </a:t>
            </a:r>
            <a:r>
              <a:rPr sz="1800" spc="-10" dirty="0">
                <a:latin typeface="Calibri"/>
                <a:cs typeface="Calibri"/>
              </a:rPr>
              <a:t>podem transportar </a:t>
            </a:r>
            <a:r>
              <a:rPr sz="1800" spc="-15" dirty="0">
                <a:latin typeface="Calibri"/>
                <a:cs typeface="Calibri"/>
              </a:rPr>
              <a:t>colesterol </a:t>
            </a:r>
            <a:r>
              <a:rPr sz="1800" spc="-5" dirty="0">
                <a:latin typeface="Calibri"/>
                <a:cs typeface="Calibri"/>
              </a:rPr>
              <a:t>quando </a:t>
            </a:r>
            <a:r>
              <a:rPr sz="1800" spc="-15" dirty="0">
                <a:latin typeface="Calibri"/>
                <a:cs typeface="Calibri"/>
              </a:rPr>
              <a:t>este, econtra-se  </a:t>
            </a:r>
            <a:r>
              <a:rPr sz="1800" spc="-20" dirty="0">
                <a:latin typeface="Calibri"/>
                <a:cs typeface="Calibri"/>
              </a:rPr>
              <a:t>presente </a:t>
            </a:r>
            <a:r>
              <a:rPr sz="1800" spc="-5" dirty="0">
                <a:latin typeface="Calibri"/>
                <a:cs typeface="Calibri"/>
              </a:rPr>
              <a:t>em </a:t>
            </a:r>
            <a:r>
              <a:rPr sz="1800" spc="-10" dirty="0">
                <a:latin typeface="Calibri"/>
                <a:cs typeface="Calibri"/>
              </a:rPr>
              <a:t>altas </a:t>
            </a:r>
            <a:r>
              <a:rPr sz="1800" spc="-15" dirty="0">
                <a:latin typeface="Calibri"/>
                <a:cs typeface="Calibri"/>
              </a:rPr>
              <a:t>concentrações </a:t>
            </a:r>
            <a:r>
              <a:rPr sz="1800" spc="-5" dirty="0">
                <a:latin typeface="Calibri"/>
                <a:cs typeface="Calibri"/>
              </a:rPr>
              <a:t>no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sangue.</a:t>
            </a:r>
            <a:endParaRPr sz="1800">
              <a:latin typeface="Calibri"/>
              <a:cs typeface="Calibri"/>
            </a:endParaRPr>
          </a:p>
          <a:p>
            <a:pPr marL="356870" marR="5080" indent="-344170">
              <a:lnSpc>
                <a:spcPct val="100000"/>
              </a:lnSpc>
              <a:spcBef>
                <a:spcPts val="960"/>
              </a:spcBef>
              <a:buFont typeface="Courier New"/>
              <a:buChar char="o"/>
              <a:tabLst>
                <a:tab pos="356870" algn="l"/>
                <a:tab pos="357505" algn="l"/>
              </a:tabLst>
            </a:pPr>
            <a:r>
              <a:rPr sz="1800" spc="-5" dirty="0">
                <a:latin typeface="Calibri"/>
                <a:cs typeface="Calibri"/>
              </a:rPr>
              <a:t>As HDL </a:t>
            </a:r>
            <a:r>
              <a:rPr sz="1800" spc="-10" dirty="0">
                <a:latin typeface="Calibri"/>
                <a:cs typeface="Calibri"/>
              </a:rPr>
              <a:t>captam 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20" dirty="0">
                <a:latin typeface="Calibri"/>
                <a:cs typeface="Calibri"/>
              </a:rPr>
              <a:t>excesso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0" dirty="0">
                <a:latin typeface="Calibri"/>
                <a:cs typeface="Calibri"/>
              </a:rPr>
              <a:t>colesterol </a:t>
            </a:r>
            <a:r>
              <a:rPr sz="1800" spc="-5" dirty="0">
                <a:latin typeface="Calibri"/>
                <a:cs typeface="Calibri"/>
              </a:rPr>
              <a:t>do sangue transportando-os </a:t>
            </a:r>
            <a:r>
              <a:rPr sz="1800" spc="-20" dirty="0">
                <a:latin typeface="Calibri"/>
                <a:cs typeface="Calibri"/>
              </a:rPr>
              <a:t>até </a:t>
            </a:r>
            <a:r>
              <a:rPr sz="1800" dirty="0">
                <a:latin typeface="Calibri"/>
                <a:cs typeface="Calibri"/>
              </a:rPr>
              <a:t>o  </a:t>
            </a:r>
            <a:r>
              <a:rPr sz="1800" spc="-10" dirty="0">
                <a:latin typeface="Calibri"/>
                <a:cs typeface="Calibri"/>
              </a:rPr>
              <a:t>fígado, </a:t>
            </a:r>
            <a:r>
              <a:rPr sz="1800" spc="-5" dirty="0">
                <a:latin typeface="Calibri"/>
                <a:cs typeface="Calibri"/>
              </a:rPr>
              <a:t>onde </a:t>
            </a:r>
            <a:r>
              <a:rPr sz="1800" spc="-15" dirty="0">
                <a:latin typeface="Calibri"/>
                <a:cs typeface="Calibri"/>
              </a:rPr>
              <a:t>serão </a:t>
            </a:r>
            <a:r>
              <a:rPr sz="1800" spc="-5" dirty="0">
                <a:latin typeface="Calibri"/>
                <a:cs typeface="Calibri"/>
              </a:rPr>
              <a:t>eliminadas </a:t>
            </a:r>
            <a:r>
              <a:rPr sz="1800" spc="-15" dirty="0">
                <a:latin typeface="Calibri"/>
                <a:cs typeface="Calibri"/>
              </a:rPr>
              <a:t>juntamente </a:t>
            </a:r>
            <a:r>
              <a:rPr sz="1800" spc="-10" dirty="0">
                <a:latin typeface="Calibri"/>
                <a:cs typeface="Calibri"/>
              </a:rPr>
              <a:t>com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bile.</a:t>
            </a:r>
            <a:endParaRPr sz="1800">
              <a:latin typeface="Calibri"/>
              <a:cs typeface="Calibri"/>
            </a:endParaRPr>
          </a:p>
          <a:p>
            <a:pPr marL="356870" marR="7620" indent="-344170">
              <a:lnSpc>
                <a:spcPct val="100000"/>
              </a:lnSpc>
              <a:spcBef>
                <a:spcPts val="965"/>
              </a:spcBef>
              <a:buFont typeface="Courier New"/>
              <a:buChar char="o"/>
              <a:tabLst>
                <a:tab pos="356870" algn="l"/>
                <a:tab pos="357505" algn="l"/>
              </a:tabLst>
            </a:pPr>
            <a:r>
              <a:rPr sz="1800" spc="-5" dirty="0">
                <a:latin typeface="Calibri"/>
                <a:cs typeface="Calibri"/>
              </a:rPr>
              <a:t>HDL </a:t>
            </a:r>
            <a:r>
              <a:rPr sz="1800" spc="-20" dirty="0">
                <a:latin typeface="Calibri"/>
                <a:cs typeface="Calibri"/>
              </a:rPr>
              <a:t>retira 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excesso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0" dirty="0">
                <a:latin typeface="Calibri"/>
                <a:cs typeface="Calibri"/>
              </a:rPr>
              <a:t>colesterol </a:t>
            </a:r>
            <a:r>
              <a:rPr sz="1800" spc="-5" dirty="0">
                <a:latin typeface="Calibri"/>
                <a:cs typeface="Calibri"/>
              </a:rPr>
              <a:t>do </a:t>
            </a:r>
            <a:r>
              <a:rPr sz="1800" spc="-15" dirty="0">
                <a:latin typeface="Calibri"/>
                <a:cs typeface="Calibri"/>
              </a:rPr>
              <a:t>organismo, </a:t>
            </a:r>
            <a:r>
              <a:rPr sz="1800" spc="-5" dirty="0">
                <a:latin typeface="Calibri"/>
                <a:cs typeface="Calibri"/>
              </a:rPr>
              <a:t>impedindo que </a:t>
            </a:r>
            <a:r>
              <a:rPr sz="1800" spc="-15" dirty="0">
                <a:latin typeface="Calibri"/>
                <a:cs typeface="Calibri"/>
              </a:rPr>
              <a:t>ocorra  </a:t>
            </a:r>
            <a:r>
              <a:rPr sz="1800" spc="-10" dirty="0">
                <a:latin typeface="Calibri"/>
                <a:cs typeface="Calibri"/>
              </a:rPr>
              <a:t>problemas, tais como,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aterosclerose.</a:t>
            </a:r>
            <a:endParaRPr sz="1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960"/>
              </a:spcBef>
              <a:buFont typeface="Courier New"/>
              <a:buChar char="o"/>
              <a:tabLst>
                <a:tab pos="356870" algn="l"/>
                <a:tab pos="357505" algn="l"/>
              </a:tabLst>
            </a:pPr>
            <a:r>
              <a:rPr sz="1800" dirty="0">
                <a:latin typeface="Calibri"/>
                <a:cs typeface="Calibri"/>
              </a:rPr>
              <a:t>O </a:t>
            </a:r>
            <a:r>
              <a:rPr sz="1800" spc="-5" dirty="0">
                <a:latin typeface="Calibri"/>
                <a:cs typeface="Calibri"/>
              </a:rPr>
              <a:t>HDL </a:t>
            </a:r>
            <a:r>
              <a:rPr sz="1800" dirty="0">
                <a:latin typeface="Calibri"/>
                <a:cs typeface="Calibri"/>
              </a:rPr>
              <a:t>é </a:t>
            </a:r>
            <a:r>
              <a:rPr sz="1800" spc="-5" dirty="0">
                <a:latin typeface="Calibri"/>
                <a:cs typeface="Calibri"/>
              </a:rPr>
              <a:t>chamado de </a:t>
            </a:r>
            <a:r>
              <a:rPr sz="1800" spc="-15" dirty="0">
                <a:latin typeface="Calibri"/>
                <a:cs typeface="Calibri"/>
              </a:rPr>
              <a:t>colesterol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bom.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72383" y="4931663"/>
            <a:ext cx="2429256" cy="19263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773795" cy="18091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 marL="789940" lvl="1" indent="-320040">
              <a:lnSpc>
                <a:spcPct val="100000"/>
              </a:lnSpc>
              <a:spcBef>
                <a:spcPts val="1320"/>
              </a:spcBef>
              <a:buAutoNum type="romanUcParenR" startAt="4"/>
              <a:tabLst>
                <a:tab pos="790575" algn="l"/>
              </a:tabLst>
            </a:pPr>
            <a:r>
              <a:rPr sz="1800" b="1" spc="-15" dirty="0">
                <a:latin typeface="Calibri"/>
                <a:cs typeface="Calibri"/>
              </a:rPr>
              <a:t>Fosfolipídeos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96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Principais componentes </a:t>
            </a:r>
            <a:r>
              <a:rPr sz="1800" b="1" spc="-5" dirty="0">
                <a:latin typeface="Calibri"/>
                <a:cs typeface="Calibri"/>
              </a:rPr>
              <a:t>das </a:t>
            </a:r>
            <a:r>
              <a:rPr sz="1800" b="1" spc="-10" dirty="0">
                <a:latin typeface="Calibri"/>
                <a:cs typeface="Calibri"/>
              </a:rPr>
              <a:t>membranas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celulares</a:t>
            </a:r>
            <a:endParaRPr sz="1800">
              <a:latin typeface="Calibri"/>
              <a:cs typeface="Calibri"/>
            </a:endParaRPr>
          </a:p>
          <a:p>
            <a:pPr marL="1384935">
              <a:lnSpc>
                <a:spcPct val="100000"/>
              </a:lnSpc>
              <a:spcBef>
                <a:spcPts val="960"/>
              </a:spcBef>
              <a:tabLst>
                <a:tab pos="1729105" algn="l"/>
              </a:tabLst>
            </a:pPr>
            <a:r>
              <a:rPr sz="1800" dirty="0">
                <a:latin typeface="Courier New"/>
                <a:cs typeface="Courier New"/>
              </a:rPr>
              <a:t>o	</a:t>
            </a:r>
            <a:r>
              <a:rPr sz="1800" dirty="0">
                <a:latin typeface="Calibri"/>
                <a:cs typeface="Calibri"/>
              </a:rPr>
              <a:t>Os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fosfolípides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são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formados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por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uma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região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polar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por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duas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ramificações</a:t>
            </a:r>
            <a:endParaRPr sz="1800">
              <a:latin typeface="Calibri"/>
              <a:cs typeface="Calibri"/>
            </a:endParaRPr>
          </a:p>
          <a:p>
            <a:pPr marL="172910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apolares (cadeias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carbônicas).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73535" y="3573864"/>
            <a:ext cx="4513738" cy="20059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3359" y="2999231"/>
            <a:ext cx="1413096" cy="3429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09750" y="3097149"/>
            <a:ext cx="956310" cy="4514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3845" marR="5080" indent="-271780">
              <a:lnSpc>
                <a:spcPct val="100000"/>
              </a:lnSpc>
              <a:spcBef>
                <a:spcPts val="90"/>
              </a:spcBef>
            </a:pPr>
            <a:r>
              <a:rPr sz="1400" b="1" spc="-15" dirty="0">
                <a:latin typeface="Calibri"/>
                <a:cs typeface="Calibri"/>
              </a:rPr>
              <a:t>E</a:t>
            </a:r>
            <a:r>
              <a:rPr sz="1400" b="1" dirty="0">
                <a:latin typeface="Calibri"/>
                <a:cs typeface="Calibri"/>
              </a:rPr>
              <a:t>x</a:t>
            </a:r>
            <a:r>
              <a:rPr sz="1400" b="1" spc="-5" dirty="0">
                <a:latin typeface="Calibri"/>
                <a:cs typeface="Calibri"/>
              </a:rPr>
              <a:t>t</a:t>
            </a:r>
            <a:r>
              <a:rPr sz="1400" b="1" spc="-25" dirty="0">
                <a:latin typeface="Calibri"/>
                <a:cs typeface="Calibri"/>
              </a:rPr>
              <a:t>r</a:t>
            </a:r>
            <a:r>
              <a:rPr sz="1400" b="1" spc="-15" dirty="0">
                <a:latin typeface="Calibri"/>
                <a:cs typeface="Calibri"/>
              </a:rPr>
              <a:t>em</a:t>
            </a:r>
            <a:r>
              <a:rPr sz="1400" b="1" spc="-20" dirty="0">
                <a:latin typeface="Calibri"/>
                <a:cs typeface="Calibri"/>
              </a:rPr>
              <a:t>i</a:t>
            </a:r>
            <a:r>
              <a:rPr sz="1400" b="1" spc="-5" dirty="0">
                <a:latin typeface="Calibri"/>
                <a:cs typeface="Calibri"/>
              </a:rPr>
              <a:t>dade  polar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02951" y="3499103"/>
            <a:ext cx="1825792" cy="20726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509009" y="3314141"/>
            <a:ext cx="1022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93239" y="5020817"/>
            <a:ext cx="2272030" cy="1029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Calibri"/>
                <a:cs typeface="Calibri"/>
              </a:rPr>
              <a:t>+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>
              <a:latin typeface="Times New Roman"/>
              <a:cs typeface="Times New Roman"/>
            </a:endParaRPr>
          </a:p>
          <a:p>
            <a:pPr marL="393700" marR="861694" indent="-381000">
              <a:lnSpc>
                <a:spcPct val="100000"/>
              </a:lnSpc>
              <a:spcBef>
                <a:spcPts val="5"/>
              </a:spcBef>
            </a:pPr>
            <a:r>
              <a:rPr sz="1400" b="1" spc="-10" dirty="0">
                <a:latin typeface="Calibri"/>
                <a:cs typeface="Calibri"/>
              </a:rPr>
              <a:t>Cadeias carbônicas  apolares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44039" y="4505705"/>
            <a:ext cx="35560" cy="203200"/>
          </a:xfrm>
          <a:custGeom>
            <a:avLst/>
            <a:gdLst/>
            <a:ahLst/>
            <a:cxnLst/>
            <a:rect l="l" t="t" r="r" b="b"/>
            <a:pathLst>
              <a:path w="35560" h="203200">
                <a:moveTo>
                  <a:pt x="0" y="202692"/>
                </a:moveTo>
                <a:lnTo>
                  <a:pt x="35560" y="202692"/>
                </a:lnTo>
                <a:lnTo>
                  <a:pt x="3556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66264" y="4505705"/>
            <a:ext cx="46990" cy="203200"/>
          </a:xfrm>
          <a:custGeom>
            <a:avLst/>
            <a:gdLst/>
            <a:ahLst/>
            <a:cxnLst/>
            <a:rect l="l" t="t" r="r" b="b"/>
            <a:pathLst>
              <a:path w="46989" h="203200">
                <a:moveTo>
                  <a:pt x="0" y="202692"/>
                </a:moveTo>
                <a:lnTo>
                  <a:pt x="46736" y="202692"/>
                </a:lnTo>
                <a:lnTo>
                  <a:pt x="4673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11985" y="4428744"/>
            <a:ext cx="587375" cy="356870"/>
          </a:xfrm>
          <a:custGeom>
            <a:avLst/>
            <a:gdLst/>
            <a:ahLst/>
            <a:cxnLst/>
            <a:rect l="l" t="t" r="r" b="b"/>
            <a:pathLst>
              <a:path w="587375" h="356870">
                <a:moveTo>
                  <a:pt x="0" y="89153"/>
                </a:moveTo>
                <a:lnTo>
                  <a:pt x="409066" y="89153"/>
                </a:lnTo>
                <a:lnTo>
                  <a:pt x="409066" y="0"/>
                </a:lnTo>
                <a:lnTo>
                  <a:pt x="587375" y="178307"/>
                </a:lnTo>
                <a:lnTo>
                  <a:pt x="409066" y="356615"/>
                </a:lnTo>
                <a:lnTo>
                  <a:pt x="409066" y="267461"/>
                </a:lnTo>
                <a:lnTo>
                  <a:pt x="0" y="267461"/>
                </a:lnTo>
                <a:lnTo>
                  <a:pt x="0" y="89153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28871" y="4428744"/>
            <a:ext cx="500380" cy="287020"/>
          </a:xfrm>
          <a:custGeom>
            <a:avLst/>
            <a:gdLst/>
            <a:ahLst/>
            <a:cxnLst/>
            <a:rect l="l" t="t" r="r" b="b"/>
            <a:pathLst>
              <a:path w="500379" h="287020">
                <a:moveTo>
                  <a:pt x="8889" y="71627"/>
                </a:moveTo>
                <a:lnTo>
                  <a:pt x="0" y="71627"/>
                </a:lnTo>
                <a:lnTo>
                  <a:pt x="0" y="214883"/>
                </a:lnTo>
                <a:lnTo>
                  <a:pt x="8889" y="214883"/>
                </a:lnTo>
                <a:lnTo>
                  <a:pt x="8889" y="71627"/>
                </a:lnTo>
                <a:close/>
              </a:path>
              <a:path w="500379" h="287020">
                <a:moveTo>
                  <a:pt x="35813" y="71627"/>
                </a:moveTo>
                <a:lnTo>
                  <a:pt x="17906" y="71627"/>
                </a:lnTo>
                <a:lnTo>
                  <a:pt x="17906" y="214883"/>
                </a:lnTo>
                <a:lnTo>
                  <a:pt x="35813" y="214883"/>
                </a:lnTo>
                <a:lnTo>
                  <a:pt x="35813" y="71627"/>
                </a:lnTo>
                <a:close/>
              </a:path>
              <a:path w="500379" h="287020">
                <a:moveTo>
                  <a:pt x="356615" y="0"/>
                </a:moveTo>
                <a:lnTo>
                  <a:pt x="356615" y="71627"/>
                </a:lnTo>
                <a:lnTo>
                  <a:pt x="44830" y="71627"/>
                </a:lnTo>
                <a:lnTo>
                  <a:pt x="44830" y="214883"/>
                </a:lnTo>
                <a:lnTo>
                  <a:pt x="356615" y="214883"/>
                </a:lnTo>
                <a:lnTo>
                  <a:pt x="356615" y="286511"/>
                </a:lnTo>
                <a:lnTo>
                  <a:pt x="499872" y="143255"/>
                </a:lnTo>
                <a:lnTo>
                  <a:pt x="3566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16679" y="4488179"/>
            <a:ext cx="33655" cy="167640"/>
          </a:xfrm>
          <a:custGeom>
            <a:avLst/>
            <a:gdLst/>
            <a:ahLst/>
            <a:cxnLst/>
            <a:rect l="l" t="t" r="r" b="b"/>
            <a:pathLst>
              <a:path w="33654" h="167639">
                <a:moveTo>
                  <a:pt x="0" y="167640"/>
                </a:moveTo>
                <a:lnTo>
                  <a:pt x="33273" y="167640"/>
                </a:lnTo>
                <a:lnTo>
                  <a:pt x="33273" y="0"/>
                </a:lnTo>
                <a:lnTo>
                  <a:pt x="0" y="0"/>
                </a:lnTo>
                <a:lnTo>
                  <a:pt x="0" y="16764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34586" y="4488179"/>
            <a:ext cx="42545" cy="167640"/>
          </a:xfrm>
          <a:custGeom>
            <a:avLst/>
            <a:gdLst/>
            <a:ahLst/>
            <a:cxnLst/>
            <a:rect l="l" t="t" r="r" b="b"/>
            <a:pathLst>
              <a:path w="42545" h="167639">
                <a:moveTo>
                  <a:pt x="0" y="167640"/>
                </a:moveTo>
                <a:lnTo>
                  <a:pt x="42290" y="167640"/>
                </a:lnTo>
                <a:lnTo>
                  <a:pt x="42290" y="0"/>
                </a:lnTo>
                <a:lnTo>
                  <a:pt x="0" y="0"/>
                </a:lnTo>
                <a:lnTo>
                  <a:pt x="0" y="16764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73703" y="4428744"/>
            <a:ext cx="455295" cy="287020"/>
          </a:xfrm>
          <a:custGeom>
            <a:avLst/>
            <a:gdLst/>
            <a:ahLst/>
            <a:cxnLst/>
            <a:rect l="l" t="t" r="r" b="b"/>
            <a:pathLst>
              <a:path w="455295" h="287020">
                <a:moveTo>
                  <a:pt x="0" y="71627"/>
                </a:moveTo>
                <a:lnTo>
                  <a:pt x="311785" y="71627"/>
                </a:lnTo>
                <a:lnTo>
                  <a:pt x="311785" y="0"/>
                </a:lnTo>
                <a:lnTo>
                  <a:pt x="455041" y="143255"/>
                </a:lnTo>
                <a:lnTo>
                  <a:pt x="311785" y="286511"/>
                </a:lnTo>
                <a:lnTo>
                  <a:pt x="311785" y="214883"/>
                </a:lnTo>
                <a:lnTo>
                  <a:pt x="0" y="214883"/>
                </a:lnTo>
                <a:lnTo>
                  <a:pt x="0" y="71627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771255" cy="19615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Lipídeos</a:t>
            </a:r>
            <a:endParaRPr sz="1800">
              <a:latin typeface="Tahoma"/>
              <a:cs typeface="Tahoma"/>
            </a:endParaRPr>
          </a:p>
          <a:p>
            <a:pPr marL="728980" lvl="1" indent="-259079">
              <a:lnSpc>
                <a:spcPct val="100000"/>
              </a:lnSpc>
              <a:spcBef>
                <a:spcPts val="1320"/>
              </a:spcBef>
              <a:buAutoNum type="romanUcParenR" startAt="5"/>
              <a:tabLst>
                <a:tab pos="729615" algn="l"/>
              </a:tabLst>
            </a:pPr>
            <a:r>
              <a:rPr sz="1800" b="1" spc="-10" dirty="0">
                <a:latin typeface="Calibri"/>
                <a:cs typeface="Calibri"/>
              </a:rPr>
              <a:t>Carotenóides</a:t>
            </a:r>
            <a:endParaRPr sz="1800">
              <a:latin typeface="Calibri"/>
              <a:cs typeface="Calibri"/>
            </a:endParaRPr>
          </a:p>
          <a:p>
            <a:pPr marL="1271905" marR="5080" lvl="2" indent="-344805">
              <a:lnSpc>
                <a:spcPct val="100000"/>
              </a:lnSpc>
              <a:spcBef>
                <a:spcPts val="96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spc="-10" dirty="0">
                <a:latin typeface="Calibri"/>
                <a:cs typeface="Calibri"/>
              </a:rPr>
              <a:t>pigmentos </a:t>
            </a:r>
            <a:r>
              <a:rPr sz="1800" spc="-5" dirty="0">
                <a:latin typeface="Calibri"/>
                <a:cs typeface="Calibri"/>
              </a:rPr>
              <a:t>de cor vermelha, </a:t>
            </a:r>
            <a:r>
              <a:rPr sz="1800" spc="-10" dirty="0">
                <a:latin typeface="Calibri"/>
                <a:cs typeface="Calibri"/>
              </a:rPr>
              <a:t>laranja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0" dirty="0">
                <a:latin typeface="Calibri"/>
                <a:cs typeface="Calibri"/>
              </a:rPr>
              <a:t>amarela, presente </a:t>
            </a:r>
            <a:r>
              <a:rPr sz="1800" dirty="0">
                <a:latin typeface="Calibri"/>
                <a:cs typeface="Calibri"/>
              </a:rPr>
              <a:t>nas </a:t>
            </a:r>
            <a:r>
              <a:rPr sz="1800" spc="-5" dirty="0">
                <a:latin typeface="Calibri"/>
                <a:cs typeface="Calibri"/>
              </a:rPr>
              <a:t>células de </a:t>
            </a:r>
            <a:r>
              <a:rPr sz="1800" spc="-10" dirty="0">
                <a:latin typeface="Calibri"/>
                <a:cs typeface="Calibri"/>
              </a:rPr>
              <a:t>todas 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15" dirty="0">
                <a:latin typeface="Calibri"/>
                <a:cs typeface="Calibri"/>
              </a:rPr>
              <a:t> plantas.</a:t>
            </a:r>
            <a:endParaRPr sz="1800">
              <a:latin typeface="Calibri"/>
              <a:cs typeface="Calibri"/>
            </a:endParaRPr>
          </a:p>
          <a:p>
            <a:pPr marL="1271905" marR="5080" lvl="2" indent="-344805">
              <a:lnSpc>
                <a:spcPct val="100000"/>
              </a:lnSpc>
              <a:spcBef>
                <a:spcPts val="5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Desempenham </a:t>
            </a:r>
            <a:r>
              <a:rPr sz="1800" spc="-10" dirty="0">
                <a:latin typeface="Calibri"/>
                <a:cs typeface="Calibri"/>
              </a:rPr>
              <a:t>importante </a:t>
            </a:r>
            <a:r>
              <a:rPr sz="1800" dirty="0">
                <a:latin typeface="Calibri"/>
                <a:cs typeface="Calibri"/>
              </a:rPr>
              <a:t>papel </a:t>
            </a:r>
            <a:r>
              <a:rPr sz="1800" spc="-5" dirty="0">
                <a:latin typeface="Calibri"/>
                <a:cs typeface="Calibri"/>
              </a:rPr>
              <a:t>na </a:t>
            </a:r>
            <a:r>
              <a:rPr sz="1800" spc="-10" dirty="0">
                <a:latin typeface="Calibri"/>
                <a:cs typeface="Calibri"/>
              </a:rPr>
              <a:t>captação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0" dirty="0">
                <a:latin typeface="Calibri"/>
                <a:cs typeface="Calibri"/>
              </a:rPr>
              <a:t>energia </a:t>
            </a:r>
            <a:r>
              <a:rPr sz="1800" spc="-5" dirty="0">
                <a:latin typeface="Calibri"/>
                <a:cs typeface="Calibri"/>
              </a:rPr>
              <a:t>luminosa no </a:t>
            </a:r>
            <a:r>
              <a:rPr sz="1800" spc="-10" dirty="0">
                <a:latin typeface="Calibri"/>
                <a:cs typeface="Calibri"/>
              </a:rPr>
              <a:t>processo  </a:t>
            </a:r>
            <a:r>
              <a:rPr sz="1800" spc="-5" dirty="0">
                <a:latin typeface="Calibri"/>
                <a:cs typeface="Calibri"/>
              </a:rPr>
              <a:t>de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fotossíntese.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6488" y="3310128"/>
            <a:ext cx="2215896" cy="3358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66008" y="6092748"/>
            <a:ext cx="2790190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libri"/>
                <a:cs typeface="Calibri"/>
              </a:rPr>
              <a:t>Os </a:t>
            </a:r>
            <a:r>
              <a:rPr sz="1600" spc="-15" dirty="0">
                <a:latin typeface="Calibri"/>
                <a:cs typeface="Calibri"/>
              </a:rPr>
              <a:t>carotenóides </a:t>
            </a:r>
            <a:r>
              <a:rPr sz="1600" spc="-5" dirty="0">
                <a:latin typeface="Calibri"/>
                <a:cs typeface="Calibri"/>
              </a:rPr>
              <a:t>são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responsáveis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pela </a:t>
            </a:r>
            <a:r>
              <a:rPr sz="1600" spc="-15" dirty="0">
                <a:latin typeface="Calibri"/>
                <a:cs typeface="Calibri"/>
              </a:rPr>
              <a:t>coloração </a:t>
            </a:r>
            <a:r>
              <a:rPr sz="1600" spc="-5" dirty="0">
                <a:latin typeface="Calibri"/>
                <a:cs typeface="Calibri"/>
              </a:rPr>
              <a:t>dos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frutos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58896" y="3142488"/>
            <a:ext cx="5572125" cy="646430"/>
          </a:xfrm>
          <a:prstGeom prst="rect">
            <a:avLst/>
          </a:prstGeom>
          <a:ln w="24384">
            <a:solidFill>
              <a:srgbClr val="4AACC5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54"/>
              </a:spcBef>
            </a:pPr>
            <a:r>
              <a:rPr sz="1800" dirty="0">
                <a:latin typeface="Calibri"/>
                <a:cs typeface="Calibri"/>
              </a:rPr>
              <a:t>O β </a:t>
            </a:r>
            <a:r>
              <a:rPr sz="1800" spc="-15" dirty="0">
                <a:latin typeface="Calibri"/>
                <a:cs typeface="Calibri"/>
              </a:rPr>
              <a:t>caroteno (pigmento </a:t>
            </a:r>
            <a:r>
              <a:rPr sz="1800" spc="-10" dirty="0">
                <a:latin typeface="Calibri"/>
                <a:cs typeface="Calibri"/>
              </a:rPr>
              <a:t>alaranjado) </a:t>
            </a:r>
            <a:r>
              <a:rPr sz="1800" spc="-20" dirty="0">
                <a:latin typeface="Calibri"/>
                <a:cs typeface="Calibri"/>
              </a:rPr>
              <a:t>presente </a:t>
            </a:r>
            <a:r>
              <a:rPr sz="1800" spc="-10" dirty="0">
                <a:latin typeface="Calibri"/>
                <a:cs typeface="Calibri"/>
              </a:rPr>
              <a:t>na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cenoura</a:t>
            </a:r>
            <a:endParaRPr sz="18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É </a:t>
            </a:r>
            <a:r>
              <a:rPr sz="1800" spc="-15" dirty="0">
                <a:latin typeface="Calibri"/>
                <a:cs typeface="Calibri"/>
              </a:rPr>
              <a:t>precursor </a:t>
            </a:r>
            <a:r>
              <a:rPr sz="1800" spc="-5" dirty="0">
                <a:latin typeface="Calibri"/>
                <a:cs typeface="Calibri"/>
              </a:rPr>
              <a:t>da </a:t>
            </a:r>
            <a:r>
              <a:rPr sz="1800" spc="-10" dirty="0">
                <a:latin typeface="Calibri"/>
                <a:cs typeface="Calibri"/>
              </a:rPr>
              <a:t>vitamina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(Retinol)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773160" cy="1687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</a:t>
            </a:r>
            <a:r>
              <a:rPr sz="1800" b="1" spc="-8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</a:t>
            </a:r>
            <a:endParaRPr sz="1800">
              <a:latin typeface="Tahoma"/>
              <a:cs typeface="Tahoma"/>
            </a:endParaRPr>
          </a:p>
          <a:p>
            <a:pPr marL="759460" lvl="1" indent="-289560">
              <a:lnSpc>
                <a:spcPct val="100000"/>
              </a:lnSpc>
              <a:spcBef>
                <a:spcPts val="1440"/>
              </a:spcBef>
              <a:buAutoNum type="alphaLcParenR" startAt="3"/>
              <a:tabLst>
                <a:tab pos="760095" algn="l"/>
              </a:tabLst>
            </a:pPr>
            <a:r>
              <a:rPr sz="1800" b="1" spc="-5" dirty="0"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1271905" marR="5080" lvl="2" indent="-344805">
              <a:lnSpc>
                <a:spcPct val="100000"/>
              </a:lnSpc>
              <a:spcBef>
                <a:spcPts val="8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São macromoléculas </a:t>
            </a:r>
            <a:r>
              <a:rPr sz="1800" spc="-15" dirty="0">
                <a:latin typeface="Calibri"/>
                <a:cs typeface="Calibri"/>
              </a:rPr>
              <a:t>orgânicas </a:t>
            </a:r>
            <a:r>
              <a:rPr sz="1800" dirty="0">
                <a:latin typeface="Calibri"/>
                <a:cs typeface="Calibri"/>
              </a:rPr>
              <a:t>de </a:t>
            </a:r>
            <a:r>
              <a:rPr sz="1800" spc="-10" dirty="0">
                <a:latin typeface="Calibri"/>
                <a:cs typeface="Calibri"/>
              </a:rPr>
              <a:t>alto peso </a:t>
            </a:r>
            <a:r>
              <a:rPr sz="1800" dirty="0">
                <a:latin typeface="Calibri"/>
                <a:cs typeface="Calibri"/>
              </a:rPr>
              <a:t>molecular </a:t>
            </a:r>
            <a:r>
              <a:rPr sz="1800" spc="-5" dirty="0">
                <a:latin typeface="Calibri"/>
                <a:cs typeface="Calibri"/>
              </a:rPr>
              <a:t>constituídas por unidades  </a:t>
            </a:r>
            <a:r>
              <a:rPr sz="1800" dirty="0">
                <a:latin typeface="Calibri"/>
                <a:cs typeface="Calibri"/>
              </a:rPr>
              <a:t>ou </a:t>
            </a:r>
            <a:r>
              <a:rPr sz="1800" spc="-5" dirty="0">
                <a:latin typeface="Calibri"/>
                <a:cs typeface="Calibri"/>
              </a:rPr>
              <a:t>monômeros denominados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aminoácidos.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5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dirty="0">
                <a:latin typeface="Calibri"/>
                <a:cs typeface="Calibri"/>
              </a:rPr>
              <a:t>Os </a:t>
            </a:r>
            <a:r>
              <a:rPr sz="1800" spc="-5" dirty="0">
                <a:latin typeface="Calibri"/>
                <a:cs typeface="Calibri"/>
              </a:rPr>
              <a:t>aminoácidos </a:t>
            </a:r>
            <a:r>
              <a:rPr sz="1800" spc="-15" dirty="0">
                <a:latin typeface="Calibri"/>
                <a:cs typeface="Calibri"/>
              </a:rPr>
              <a:t>estão </a:t>
            </a:r>
            <a:r>
              <a:rPr sz="1800" spc="-10" dirty="0">
                <a:latin typeface="Calibri"/>
                <a:cs typeface="Calibri"/>
              </a:rPr>
              <a:t>ligados </a:t>
            </a:r>
            <a:r>
              <a:rPr sz="1800" spc="-20" dirty="0">
                <a:latin typeface="Calibri"/>
                <a:cs typeface="Calibri"/>
              </a:rPr>
              <a:t>entre </a:t>
            </a:r>
            <a:r>
              <a:rPr sz="1800" spc="-5" dirty="0">
                <a:latin typeface="Calibri"/>
                <a:cs typeface="Calibri"/>
              </a:rPr>
              <a:t>si por </a:t>
            </a:r>
            <a:r>
              <a:rPr sz="1800" spc="-10" dirty="0">
                <a:latin typeface="Calibri"/>
                <a:cs typeface="Calibri"/>
              </a:rPr>
              <a:t>ligações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peptídicas.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29383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6" y="0"/>
                </a:moveTo>
                <a:lnTo>
                  <a:pt x="205006" y="4026"/>
                </a:lnTo>
                <a:lnTo>
                  <a:pt x="162719" y="15635"/>
                </a:lnTo>
                <a:lnTo>
                  <a:pt x="123782" y="34120"/>
                </a:lnTo>
                <a:lnTo>
                  <a:pt x="88900" y="58777"/>
                </a:lnTo>
                <a:lnTo>
                  <a:pt x="58777" y="88900"/>
                </a:lnTo>
                <a:lnTo>
                  <a:pt x="34120" y="123782"/>
                </a:lnTo>
                <a:lnTo>
                  <a:pt x="15635" y="162719"/>
                </a:lnTo>
                <a:lnTo>
                  <a:pt x="4026" y="205006"/>
                </a:lnTo>
                <a:lnTo>
                  <a:pt x="0" y="249936"/>
                </a:lnTo>
                <a:lnTo>
                  <a:pt x="4026" y="294865"/>
                </a:lnTo>
                <a:lnTo>
                  <a:pt x="15635" y="337152"/>
                </a:lnTo>
                <a:lnTo>
                  <a:pt x="34120" y="376089"/>
                </a:lnTo>
                <a:lnTo>
                  <a:pt x="58777" y="410972"/>
                </a:lnTo>
                <a:lnTo>
                  <a:pt x="88899" y="441094"/>
                </a:lnTo>
                <a:lnTo>
                  <a:pt x="123782" y="465751"/>
                </a:lnTo>
                <a:lnTo>
                  <a:pt x="162719" y="484236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6"/>
                </a:lnTo>
                <a:lnTo>
                  <a:pt x="376089" y="465751"/>
                </a:lnTo>
                <a:lnTo>
                  <a:pt x="410971" y="441094"/>
                </a:lnTo>
                <a:lnTo>
                  <a:pt x="441094" y="410972"/>
                </a:lnTo>
                <a:lnTo>
                  <a:pt x="465751" y="376089"/>
                </a:lnTo>
                <a:lnTo>
                  <a:pt x="484236" y="337152"/>
                </a:lnTo>
                <a:lnTo>
                  <a:pt x="495845" y="294865"/>
                </a:lnTo>
                <a:lnTo>
                  <a:pt x="499872" y="249936"/>
                </a:lnTo>
                <a:lnTo>
                  <a:pt x="495845" y="205006"/>
                </a:lnTo>
                <a:lnTo>
                  <a:pt x="484236" y="162719"/>
                </a:lnTo>
                <a:lnTo>
                  <a:pt x="465751" y="123782"/>
                </a:lnTo>
                <a:lnTo>
                  <a:pt x="441094" y="88900"/>
                </a:lnTo>
                <a:lnTo>
                  <a:pt x="410972" y="58777"/>
                </a:lnTo>
                <a:lnTo>
                  <a:pt x="376089" y="34120"/>
                </a:lnTo>
                <a:lnTo>
                  <a:pt x="337152" y="15635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29383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6"/>
                </a:moveTo>
                <a:lnTo>
                  <a:pt x="4026" y="205006"/>
                </a:lnTo>
                <a:lnTo>
                  <a:pt x="15635" y="162719"/>
                </a:lnTo>
                <a:lnTo>
                  <a:pt x="34120" y="123782"/>
                </a:lnTo>
                <a:lnTo>
                  <a:pt x="58777" y="88900"/>
                </a:lnTo>
                <a:lnTo>
                  <a:pt x="88900" y="58777"/>
                </a:lnTo>
                <a:lnTo>
                  <a:pt x="123782" y="34120"/>
                </a:lnTo>
                <a:lnTo>
                  <a:pt x="162719" y="15635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5"/>
                </a:lnTo>
                <a:lnTo>
                  <a:pt x="376089" y="34120"/>
                </a:lnTo>
                <a:lnTo>
                  <a:pt x="410972" y="58777"/>
                </a:lnTo>
                <a:lnTo>
                  <a:pt x="441094" y="88900"/>
                </a:lnTo>
                <a:lnTo>
                  <a:pt x="465751" y="123782"/>
                </a:lnTo>
                <a:lnTo>
                  <a:pt x="484236" y="162719"/>
                </a:lnTo>
                <a:lnTo>
                  <a:pt x="495845" y="205006"/>
                </a:lnTo>
                <a:lnTo>
                  <a:pt x="499872" y="249936"/>
                </a:lnTo>
                <a:lnTo>
                  <a:pt x="495845" y="294865"/>
                </a:lnTo>
                <a:lnTo>
                  <a:pt x="484236" y="337152"/>
                </a:lnTo>
                <a:lnTo>
                  <a:pt x="465751" y="376089"/>
                </a:lnTo>
                <a:lnTo>
                  <a:pt x="441094" y="410971"/>
                </a:lnTo>
                <a:lnTo>
                  <a:pt x="410972" y="441094"/>
                </a:lnTo>
                <a:lnTo>
                  <a:pt x="376089" y="465751"/>
                </a:lnTo>
                <a:lnTo>
                  <a:pt x="337152" y="484236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6"/>
                </a:lnTo>
                <a:lnTo>
                  <a:pt x="123782" y="465751"/>
                </a:lnTo>
                <a:lnTo>
                  <a:pt x="88899" y="441094"/>
                </a:lnTo>
                <a:lnTo>
                  <a:pt x="58777" y="410972"/>
                </a:lnTo>
                <a:lnTo>
                  <a:pt x="34120" y="376089"/>
                </a:lnTo>
                <a:lnTo>
                  <a:pt x="15635" y="337152"/>
                </a:lnTo>
                <a:lnTo>
                  <a:pt x="4026" y="294865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26107" y="324319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85872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5" y="0"/>
                </a:moveTo>
                <a:lnTo>
                  <a:pt x="205006" y="4026"/>
                </a:lnTo>
                <a:lnTo>
                  <a:pt x="162719" y="15635"/>
                </a:lnTo>
                <a:lnTo>
                  <a:pt x="123782" y="34120"/>
                </a:lnTo>
                <a:lnTo>
                  <a:pt x="88900" y="58777"/>
                </a:lnTo>
                <a:lnTo>
                  <a:pt x="58777" y="88900"/>
                </a:lnTo>
                <a:lnTo>
                  <a:pt x="34120" y="123782"/>
                </a:lnTo>
                <a:lnTo>
                  <a:pt x="15635" y="162719"/>
                </a:lnTo>
                <a:lnTo>
                  <a:pt x="4026" y="205006"/>
                </a:lnTo>
                <a:lnTo>
                  <a:pt x="0" y="249936"/>
                </a:lnTo>
                <a:lnTo>
                  <a:pt x="4026" y="294865"/>
                </a:lnTo>
                <a:lnTo>
                  <a:pt x="15635" y="337152"/>
                </a:lnTo>
                <a:lnTo>
                  <a:pt x="34120" y="376089"/>
                </a:lnTo>
                <a:lnTo>
                  <a:pt x="58777" y="410972"/>
                </a:lnTo>
                <a:lnTo>
                  <a:pt x="88899" y="441094"/>
                </a:lnTo>
                <a:lnTo>
                  <a:pt x="123782" y="465751"/>
                </a:lnTo>
                <a:lnTo>
                  <a:pt x="162719" y="484236"/>
                </a:lnTo>
                <a:lnTo>
                  <a:pt x="205006" y="495845"/>
                </a:lnTo>
                <a:lnTo>
                  <a:pt x="249935" y="499872"/>
                </a:lnTo>
                <a:lnTo>
                  <a:pt x="294865" y="495845"/>
                </a:lnTo>
                <a:lnTo>
                  <a:pt x="337152" y="484236"/>
                </a:lnTo>
                <a:lnTo>
                  <a:pt x="376089" y="465751"/>
                </a:lnTo>
                <a:lnTo>
                  <a:pt x="410971" y="441094"/>
                </a:lnTo>
                <a:lnTo>
                  <a:pt x="441094" y="410972"/>
                </a:lnTo>
                <a:lnTo>
                  <a:pt x="465751" y="376089"/>
                </a:lnTo>
                <a:lnTo>
                  <a:pt x="484236" y="337152"/>
                </a:lnTo>
                <a:lnTo>
                  <a:pt x="495845" y="294865"/>
                </a:lnTo>
                <a:lnTo>
                  <a:pt x="499872" y="249936"/>
                </a:lnTo>
                <a:lnTo>
                  <a:pt x="495845" y="205006"/>
                </a:lnTo>
                <a:lnTo>
                  <a:pt x="484236" y="162719"/>
                </a:lnTo>
                <a:lnTo>
                  <a:pt x="465751" y="123782"/>
                </a:lnTo>
                <a:lnTo>
                  <a:pt x="441094" y="88900"/>
                </a:lnTo>
                <a:lnTo>
                  <a:pt x="410972" y="58777"/>
                </a:lnTo>
                <a:lnTo>
                  <a:pt x="376089" y="34120"/>
                </a:lnTo>
                <a:lnTo>
                  <a:pt x="337152" y="15635"/>
                </a:lnTo>
                <a:lnTo>
                  <a:pt x="294865" y="4026"/>
                </a:lnTo>
                <a:lnTo>
                  <a:pt x="24993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85872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6"/>
                </a:lnTo>
                <a:lnTo>
                  <a:pt x="15635" y="162719"/>
                </a:lnTo>
                <a:lnTo>
                  <a:pt x="34120" y="123782"/>
                </a:lnTo>
                <a:lnTo>
                  <a:pt x="58777" y="88900"/>
                </a:lnTo>
                <a:lnTo>
                  <a:pt x="88900" y="58777"/>
                </a:lnTo>
                <a:lnTo>
                  <a:pt x="123782" y="34120"/>
                </a:lnTo>
                <a:lnTo>
                  <a:pt x="162719" y="15635"/>
                </a:lnTo>
                <a:lnTo>
                  <a:pt x="205006" y="4026"/>
                </a:lnTo>
                <a:lnTo>
                  <a:pt x="249935" y="0"/>
                </a:lnTo>
                <a:lnTo>
                  <a:pt x="294865" y="4026"/>
                </a:lnTo>
                <a:lnTo>
                  <a:pt x="337152" y="15635"/>
                </a:lnTo>
                <a:lnTo>
                  <a:pt x="376089" y="34120"/>
                </a:lnTo>
                <a:lnTo>
                  <a:pt x="410972" y="58777"/>
                </a:lnTo>
                <a:lnTo>
                  <a:pt x="441094" y="88900"/>
                </a:lnTo>
                <a:lnTo>
                  <a:pt x="465751" y="123782"/>
                </a:lnTo>
                <a:lnTo>
                  <a:pt x="484236" y="162719"/>
                </a:lnTo>
                <a:lnTo>
                  <a:pt x="495845" y="205006"/>
                </a:lnTo>
                <a:lnTo>
                  <a:pt x="499872" y="249936"/>
                </a:lnTo>
                <a:lnTo>
                  <a:pt x="495845" y="294865"/>
                </a:lnTo>
                <a:lnTo>
                  <a:pt x="484236" y="337152"/>
                </a:lnTo>
                <a:lnTo>
                  <a:pt x="465751" y="376089"/>
                </a:lnTo>
                <a:lnTo>
                  <a:pt x="441094" y="410971"/>
                </a:lnTo>
                <a:lnTo>
                  <a:pt x="410972" y="441094"/>
                </a:lnTo>
                <a:lnTo>
                  <a:pt x="376089" y="465751"/>
                </a:lnTo>
                <a:lnTo>
                  <a:pt x="337152" y="484236"/>
                </a:lnTo>
                <a:lnTo>
                  <a:pt x="294865" y="495845"/>
                </a:lnTo>
                <a:lnTo>
                  <a:pt x="249935" y="499872"/>
                </a:lnTo>
                <a:lnTo>
                  <a:pt x="205006" y="495845"/>
                </a:lnTo>
                <a:lnTo>
                  <a:pt x="162719" y="484236"/>
                </a:lnTo>
                <a:lnTo>
                  <a:pt x="123782" y="465751"/>
                </a:lnTo>
                <a:lnTo>
                  <a:pt x="88899" y="441094"/>
                </a:lnTo>
                <a:lnTo>
                  <a:pt x="58777" y="410972"/>
                </a:lnTo>
                <a:lnTo>
                  <a:pt x="34120" y="376089"/>
                </a:lnTo>
                <a:lnTo>
                  <a:pt x="15635" y="337152"/>
                </a:lnTo>
                <a:lnTo>
                  <a:pt x="4026" y="294865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83483" y="324319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42359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6" y="0"/>
                </a:moveTo>
                <a:lnTo>
                  <a:pt x="205006" y="4026"/>
                </a:lnTo>
                <a:lnTo>
                  <a:pt x="162719" y="15635"/>
                </a:lnTo>
                <a:lnTo>
                  <a:pt x="123782" y="34120"/>
                </a:lnTo>
                <a:lnTo>
                  <a:pt x="88900" y="58777"/>
                </a:lnTo>
                <a:lnTo>
                  <a:pt x="58777" y="88900"/>
                </a:lnTo>
                <a:lnTo>
                  <a:pt x="34120" y="123782"/>
                </a:lnTo>
                <a:lnTo>
                  <a:pt x="15635" y="162719"/>
                </a:lnTo>
                <a:lnTo>
                  <a:pt x="4026" y="205006"/>
                </a:lnTo>
                <a:lnTo>
                  <a:pt x="0" y="249936"/>
                </a:lnTo>
                <a:lnTo>
                  <a:pt x="4026" y="294865"/>
                </a:lnTo>
                <a:lnTo>
                  <a:pt x="15635" y="337152"/>
                </a:lnTo>
                <a:lnTo>
                  <a:pt x="34120" y="376089"/>
                </a:lnTo>
                <a:lnTo>
                  <a:pt x="58777" y="410972"/>
                </a:lnTo>
                <a:lnTo>
                  <a:pt x="88900" y="441094"/>
                </a:lnTo>
                <a:lnTo>
                  <a:pt x="123782" y="465751"/>
                </a:lnTo>
                <a:lnTo>
                  <a:pt x="162719" y="484236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6"/>
                </a:lnTo>
                <a:lnTo>
                  <a:pt x="376089" y="465751"/>
                </a:lnTo>
                <a:lnTo>
                  <a:pt x="410971" y="441094"/>
                </a:lnTo>
                <a:lnTo>
                  <a:pt x="441094" y="410972"/>
                </a:lnTo>
                <a:lnTo>
                  <a:pt x="465751" y="376089"/>
                </a:lnTo>
                <a:lnTo>
                  <a:pt x="484236" y="337152"/>
                </a:lnTo>
                <a:lnTo>
                  <a:pt x="495845" y="294865"/>
                </a:lnTo>
                <a:lnTo>
                  <a:pt x="499872" y="249936"/>
                </a:lnTo>
                <a:lnTo>
                  <a:pt x="495845" y="205006"/>
                </a:lnTo>
                <a:lnTo>
                  <a:pt x="484236" y="162719"/>
                </a:lnTo>
                <a:lnTo>
                  <a:pt x="465751" y="123782"/>
                </a:lnTo>
                <a:lnTo>
                  <a:pt x="441094" y="88900"/>
                </a:lnTo>
                <a:lnTo>
                  <a:pt x="410972" y="58777"/>
                </a:lnTo>
                <a:lnTo>
                  <a:pt x="376089" y="34120"/>
                </a:lnTo>
                <a:lnTo>
                  <a:pt x="337152" y="15635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42359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6"/>
                </a:lnTo>
                <a:lnTo>
                  <a:pt x="15635" y="162719"/>
                </a:lnTo>
                <a:lnTo>
                  <a:pt x="34120" y="123782"/>
                </a:lnTo>
                <a:lnTo>
                  <a:pt x="58777" y="88900"/>
                </a:lnTo>
                <a:lnTo>
                  <a:pt x="88900" y="58777"/>
                </a:lnTo>
                <a:lnTo>
                  <a:pt x="123782" y="34120"/>
                </a:lnTo>
                <a:lnTo>
                  <a:pt x="162719" y="15635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5"/>
                </a:lnTo>
                <a:lnTo>
                  <a:pt x="376089" y="34120"/>
                </a:lnTo>
                <a:lnTo>
                  <a:pt x="410971" y="58777"/>
                </a:lnTo>
                <a:lnTo>
                  <a:pt x="441094" y="88900"/>
                </a:lnTo>
                <a:lnTo>
                  <a:pt x="465751" y="123782"/>
                </a:lnTo>
                <a:lnTo>
                  <a:pt x="484236" y="162719"/>
                </a:lnTo>
                <a:lnTo>
                  <a:pt x="495845" y="205006"/>
                </a:lnTo>
                <a:lnTo>
                  <a:pt x="499872" y="249936"/>
                </a:lnTo>
                <a:lnTo>
                  <a:pt x="495845" y="294865"/>
                </a:lnTo>
                <a:lnTo>
                  <a:pt x="484236" y="337152"/>
                </a:lnTo>
                <a:lnTo>
                  <a:pt x="465751" y="376089"/>
                </a:lnTo>
                <a:lnTo>
                  <a:pt x="441094" y="410971"/>
                </a:lnTo>
                <a:lnTo>
                  <a:pt x="410972" y="441094"/>
                </a:lnTo>
                <a:lnTo>
                  <a:pt x="376089" y="465751"/>
                </a:lnTo>
                <a:lnTo>
                  <a:pt x="337152" y="484236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6"/>
                </a:lnTo>
                <a:lnTo>
                  <a:pt x="123782" y="465751"/>
                </a:lnTo>
                <a:lnTo>
                  <a:pt x="88900" y="441094"/>
                </a:lnTo>
                <a:lnTo>
                  <a:pt x="58777" y="410972"/>
                </a:lnTo>
                <a:lnTo>
                  <a:pt x="34120" y="376089"/>
                </a:lnTo>
                <a:lnTo>
                  <a:pt x="15635" y="337152"/>
                </a:lnTo>
                <a:lnTo>
                  <a:pt x="4026" y="294865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841241" y="324319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01896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6" y="0"/>
                </a:moveTo>
                <a:lnTo>
                  <a:pt x="205006" y="4026"/>
                </a:lnTo>
                <a:lnTo>
                  <a:pt x="162719" y="15635"/>
                </a:lnTo>
                <a:lnTo>
                  <a:pt x="123782" y="34120"/>
                </a:lnTo>
                <a:lnTo>
                  <a:pt x="88900" y="58777"/>
                </a:lnTo>
                <a:lnTo>
                  <a:pt x="58777" y="88900"/>
                </a:lnTo>
                <a:lnTo>
                  <a:pt x="34120" y="123782"/>
                </a:lnTo>
                <a:lnTo>
                  <a:pt x="15635" y="162719"/>
                </a:lnTo>
                <a:lnTo>
                  <a:pt x="4026" y="205006"/>
                </a:lnTo>
                <a:lnTo>
                  <a:pt x="0" y="249936"/>
                </a:lnTo>
                <a:lnTo>
                  <a:pt x="4026" y="294865"/>
                </a:lnTo>
                <a:lnTo>
                  <a:pt x="15635" y="337152"/>
                </a:lnTo>
                <a:lnTo>
                  <a:pt x="34120" y="376089"/>
                </a:lnTo>
                <a:lnTo>
                  <a:pt x="58777" y="410972"/>
                </a:lnTo>
                <a:lnTo>
                  <a:pt x="88900" y="441094"/>
                </a:lnTo>
                <a:lnTo>
                  <a:pt x="123782" y="465751"/>
                </a:lnTo>
                <a:lnTo>
                  <a:pt x="162719" y="484236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6"/>
                </a:lnTo>
                <a:lnTo>
                  <a:pt x="376089" y="465751"/>
                </a:lnTo>
                <a:lnTo>
                  <a:pt x="410971" y="441094"/>
                </a:lnTo>
                <a:lnTo>
                  <a:pt x="441094" y="410972"/>
                </a:lnTo>
                <a:lnTo>
                  <a:pt x="465751" y="376089"/>
                </a:lnTo>
                <a:lnTo>
                  <a:pt x="484236" y="337152"/>
                </a:lnTo>
                <a:lnTo>
                  <a:pt x="495845" y="294865"/>
                </a:lnTo>
                <a:lnTo>
                  <a:pt x="499871" y="249936"/>
                </a:lnTo>
                <a:lnTo>
                  <a:pt x="495845" y="205006"/>
                </a:lnTo>
                <a:lnTo>
                  <a:pt x="484236" y="162719"/>
                </a:lnTo>
                <a:lnTo>
                  <a:pt x="465751" y="123782"/>
                </a:lnTo>
                <a:lnTo>
                  <a:pt x="441094" y="88900"/>
                </a:lnTo>
                <a:lnTo>
                  <a:pt x="410972" y="58777"/>
                </a:lnTo>
                <a:lnTo>
                  <a:pt x="376089" y="34120"/>
                </a:lnTo>
                <a:lnTo>
                  <a:pt x="337152" y="15635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01896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6"/>
                </a:lnTo>
                <a:lnTo>
                  <a:pt x="15635" y="162719"/>
                </a:lnTo>
                <a:lnTo>
                  <a:pt x="34120" y="123782"/>
                </a:lnTo>
                <a:lnTo>
                  <a:pt x="58777" y="88900"/>
                </a:lnTo>
                <a:lnTo>
                  <a:pt x="88900" y="58777"/>
                </a:lnTo>
                <a:lnTo>
                  <a:pt x="123782" y="34120"/>
                </a:lnTo>
                <a:lnTo>
                  <a:pt x="162719" y="15635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5"/>
                </a:lnTo>
                <a:lnTo>
                  <a:pt x="376089" y="34120"/>
                </a:lnTo>
                <a:lnTo>
                  <a:pt x="410971" y="58777"/>
                </a:lnTo>
                <a:lnTo>
                  <a:pt x="441094" y="88900"/>
                </a:lnTo>
                <a:lnTo>
                  <a:pt x="465751" y="123782"/>
                </a:lnTo>
                <a:lnTo>
                  <a:pt x="484236" y="162719"/>
                </a:lnTo>
                <a:lnTo>
                  <a:pt x="495845" y="205006"/>
                </a:lnTo>
                <a:lnTo>
                  <a:pt x="499871" y="249936"/>
                </a:lnTo>
                <a:lnTo>
                  <a:pt x="495845" y="294865"/>
                </a:lnTo>
                <a:lnTo>
                  <a:pt x="484236" y="337152"/>
                </a:lnTo>
                <a:lnTo>
                  <a:pt x="465751" y="376089"/>
                </a:lnTo>
                <a:lnTo>
                  <a:pt x="441094" y="410971"/>
                </a:lnTo>
                <a:lnTo>
                  <a:pt x="410971" y="441094"/>
                </a:lnTo>
                <a:lnTo>
                  <a:pt x="376089" y="465751"/>
                </a:lnTo>
                <a:lnTo>
                  <a:pt x="337152" y="484236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6"/>
                </a:lnTo>
                <a:lnTo>
                  <a:pt x="123782" y="465751"/>
                </a:lnTo>
                <a:lnTo>
                  <a:pt x="88900" y="441094"/>
                </a:lnTo>
                <a:lnTo>
                  <a:pt x="58777" y="410972"/>
                </a:lnTo>
                <a:lnTo>
                  <a:pt x="34120" y="376089"/>
                </a:lnTo>
                <a:lnTo>
                  <a:pt x="15635" y="337152"/>
                </a:lnTo>
                <a:lnTo>
                  <a:pt x="4026" y="294865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698619" y="324319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58384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6" y="0"/>
                </a:moveTo>
                <a:lnTo>
                  <a:pt x="205006" y="4026"/>
                </a:lnTo>
                <a:lnTo>
                  <a:pt x="162719" y="15635"/>
                </a:lnTo>
                <a:lnTo>
                  <a:pt x="123782" y="34120"/>
                </a:lnTo>
                <a:lnTo>
                  <a:pt x="88900" y="58777"/>
                </a:lnTo>
                <a:lnTo>
                  <a:pt x="58777" y="88900"/>
                </a:lnTo>
                <a:lnTo>
                  <a:pt x="34120" y="123782"/>
                </a:lnTo>
                <a:lnTo>
                  <a:pt x="15635" y="162719"/>
                </a:lnTo>
                <a:lnTo>
                  <a:pt x="4026" y="205006"/>
                </a:lnTo>
                <a:lnTo>
                  <a:pt x="0" y="249936"/>
                </a:lnTo>
                <a:lnTo>
                  <a:pt x="4026" y="294865"/>
                </a:lnTo>
                <a:lnTo>
                  <a:pt x="15635" y="337152"/>
                </a:lnTo>
                <a:lnTo>
                  <a:pt x="34120" y="376089"/>
                </a:lnTo>
                <a:lnTo>
                  <a:pt x="58777" y="410972"/>
                </a:lnTo>
                <a:lnTo>
                  <a:pt x="88900" y="441094"/>
                </a:lnTo>
                <a:lnTo>
                  <a:pt x="123782" y="465751"/>
                </a:lnTo>
                <a:lnTo>
                  <a:pt x="162719" y="484236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6"/>
                </a:lnTo>
                <a:lnTo>
                  <a:pt x="376089" y="465751"/>
                </a:lnTo>
                <a:lnTo>
                  <a:pt x="410972" y="441094"/>
                </a:lnTo>
                <a:lnTo>
                  <a:pt x="441094" y="410972"/>
                </a:lnTo>
                <a:lnTo>
                  <a:pt x="465751" y="376089"/>
                </a:lnTo>
                <a:lnTo>
                  <a:pt x="484236" y="337152"/>
                </a:lnTo>
                <a:lnTo>
                  <a:pt x="495845" y="294865"/>
                </a:lnTo>
                <a:lnTo>
                  <a:pt x="499871" y="249936"/>
                </a:lnTo>
                <a:lnTo>
                  <a:pt x="495845" y="205006"/>
                </a:lnTo>
                <a:lnTo>
                  <a:pt x="484236" y="162719"/>
                </a:lnTo>
                <a:lnTo>
                  <a:pt x="465751" y="123782"/>
                </a:lnTo>
                <a:lnTo>
                  <a:pt x="441094" y="88900"/>
                </a:lnTo>
                <a:lnTo>
                  <a:pt x="410972" y="58777"/>
                </a:lnTo>
                <a:lnTo>
                  <a:pt x="376089" y="34120"/>
                </a:lnTo>
                <a:lnTo>
                  <a:pt x="337152" y="15635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58384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6"/>
                </a:lnTo>
                <a:lnTo>
                  <a:pt x="15635" y="162719"/>
                </a:lnTo>
                <a:lnTo>
                  <a:pt x="34120" y="123782"/>
                </a:lnTo>
                <a:lnTo>
                  <a:pt x="58777" y="88900"/>
                </a:lnTo>
                <a:lnTo>
                  <a:pt x="88900" y="58777"/>
                </a:lnTo>
                <a:lnTo>
                  <a:pt x="123782" y="34120"/>
                </a:lnTo>
                <a:lnTo>
                  <a:pt x="162719" y="15635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5"/>
                </a:lnTo>
                <a:lnTo>
                  <a:pt x="376089" y="34120"/>
                </a:lnTo>
                <a:lnTo>
                  <a:pt x="410971" y="58777"/>
                </a:lnTo>
                <a:lnTo>
                  <a:pt x="441094" y="88900"/>
                </a:lnTo>
                <a:lnTo>
                  <a:pt x="465751" y="123782"/>
                </a:lnTo>
                <a:lnTo>
                  <a:pt x="484236" y="162719"/>
                </a:lnTo>
                <a:lnTo>
                  <a:pt x="495845" y="205006"/>
                </a:lnTo>
                <a:lnTo>
                  <a:pt x="499871" y="249936"/>
                </a:lnTo>
                <a:lnTo>
                  <a:pt x="495845" y="294865"/>
                </a:lnTo>
                <a:lnTo>
                  <a:pt x="484236" y="337152"/>
                </a:lnTo>
                <a:lnTo>
                  <a:pt x="465751" y="376089"/>
                </a:lnTo>
                <a:lnTo>
                  <a:pt x="441094" y="410971"/>
                </a:lnTo>
                <a:lnTo>
                  <a:pt x="410972" y="441094"/>
                </a:lnTo>
                <a:lnTo>
                  <a:pt x="376089" y="465751"/>
                </a:lnTo>
                <a:lnTo>
                  <a:pt x="337152" y="484236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6"/>
                </a:lnTo>
                <a:lnTo>
                  <a:pt x="123782" y="465751"/>
                </a:lnTo>
                <a:lnTo>
                  <a:pt x="88900" y="441094"/>
                </a:lnTo>
                <a:lnTo>
                  <a:pt x="58777" y="410972"/>
                </a:lnTo>
                <a:lnTo>
                  <a:pt x="34120" y="376089"/>
                </a:lnTo>
                <a:lnTo>
                  <a:pt x="15635" y="337152"/>
                </a:lnTo>
                <a:lnTo>
                  <a:pt x="4026" y="294865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556250" y="324319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214871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6" y="0"/>
                </a:moveTo>
                <a:lnTo>
                  <a:pt x="205006" y="4026"/>
                </a:lnTo>
                <a:lnTo>
                  <a:pt x="162719" y="15635"/>
                </a:lnTo>
                <a:lnTo>
                  <a:pt x="123782" y="34120"/>
                </a:lnTo>
                <a:lnTo>
                  <a:pt x="88900" y="58777"/>
                </a:lnTo>
                <a:lnTo>
                  <a:pt x="58777" y="88900"/>
                </a:lnTo>
                <a:lnTo>
                  <a:pt x="34120" y="123782"/>
                </a:lnTo>
                <a:lnTo>
                  <a:pt x="15635" y="162719"/>
                </a:lnTo>
                <a:lnTo>
                  <a:pt x="4026" y="205006"/>
                </a:lnTo>
                <a:lnTo>
                  <a:pt x="0" y="249936"/>
                </a:lnTo>
                <a:lnTo>
                  <a:pt x="4026" y="294865"/>
                </a:lnTo>
                <a:lnTo>
                  <a:pt x="15635" y="337152"/>
                </a:lnTo>
                <a:lnTo>
                  <a:pt x="34120" y="376089"/>
                </a:lnTo>
                <a:lnTo>
                  <a:pt x="58777" y="410972"/>
                </a:lnTo>
                <a:lnTo>
                  <a:pt x="88900" y="441094"/>
                </a:lnTo>
                <a:lnTo>
                  <a:pt x="123782" y="465751"/>
                </a:lnTo>
                <a:lnTo>
                  <a:pt x="162719" y="484236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6"/>
                </a:lnTo>
                <a:lnTo>
                  <a:pt x="376089" y="465751"/>
                </a:lnTo>
                <a:lnTo>
                  <a:pt x="410972" y="441094"/>
                </a:lnTo>
                <a:lnTo>
                  <a:pt x="441094" y="410972"/>
                </a:lnTo>
                <a:lnTo>
                  <a:pt x="465751" y="376089"/>
                </a:lnTo>
                <a:lnTo>
                  <a:pt x="484236" y="337152"/>
                </a:lnTo>
                <a:lnTo>
                  <a:pt x="495845" y="294865"/>
                </a:lnTo>
                <a:lnTo>
                  <a:pt x="499872" y="249936"/>
                </a:lnTo>
                <a:lnTo>
                  <a:pt x="495845" y="205006"/>
                </a:lnTo>
                <a:lnTo>
                  <a:pt x="484236" y="162719"/>
                </a:lnTo>
                <a:lnTo>
                  <a:pt x="465751" y="123782"/>
                </a:lnTo>
                <a:lnTo>
                  <a:pt x="441094" y="88900"/>
                </a:lnTo>
                <a:lnTo>
                  <a:pt x="410972" y="58777"/>
                </a:lnTo>
                <a:lnTo>
                  <a:pt x="376089" y="34120"/>
                </a:lnTo>
                <a:lnTo>
                  <a:pt x="337152" y="15635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14871" y="3142488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6"/>
                </a:lnTo>
                <a:lnTo>
                  <a:pt x="15635" y="162719"/>
                </a:lnTo>
                <a:lnTo>
                  <a:pt x="34120" y="123782"/>
                </a:lnTo>
                <a:lnTo>
                  <a:pt x="58777" y="88900"/>
                </a:lnTo>
                <a:lnTo>
                  <a:pt x="88900" y="58777"/>
                </a:lnTo>
                <a:lnTo>
                  <a:pt x="123782" y="34120"/>
                </a:lnTo>
                <a:lnTo>
                  <a:pt x="162719" y="15635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5"/>
                </a:lnTo>
                <a:lnTo>
                  <a:pt x="376089" y="34120"/>
                </a:lnTo>
                <a:lnTo>
                  <a:pt x="410972" y="58777"/>
                </a:lnTo>
                <a:lnTo>
                  <a:pt x="441094" y="88900"/>
                </a:lnTo>
                <a:lnTo>
                  <a:pt x="465751" y="123782"/>
                </a:lnTo>
                <a:lnTo>
                  <a:pt x="484236" y="162719"/>
                </a:lnTo>
                <a:lnTo>
                  <a:pt x="495845" y="205006"/>
                </a:lnTo>
                <a:lnTo>
                  <a:pt x="499872" y="249936"/>
                </a:lnTo>
                <a:lnTo>
                  <a:pt x="495845" y="294865"/>
                </a:lnTo>
                <a:lnTo>
                  <a:pt x="484236" y="337152"/>
                </a:lnTo>
                <a:lnTo>
                  <a:pt x="465751" y="376089"/>
                </a:lnTo>
                <a:lnTo>
                  <a:pt x="441094" y="410971"/>
                </a:lnTo>
                <a:lnTo>
                  <a:pt x="410972" y="441094"/>
                </a:lnTo>
                <a:lnTo>
                  <a:pt x="376089" y="465751"/>
                </a:lnTo>
                <a:lnTo>
                  <a:pt x="337152" y="484236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6"/>
                </a:lnTo>
                <a:lnTo>
                  <a:pt x="123782" y="465751"/>
                </a:lnTo>
                <a:lnTo>
                  <a:pt x="88900" y="441094"/>
                </a:lnTo>
                <a:lnTo>
                  <a:pt x="58777" y="410972"/>
                </a:lnTo>
                <a:lnTo>
                  <a:pt x="34120" y="376089"/>
                </a:lnTo>
                <a:lnTo>
                  <a:pt x="15635" y="337152"/>
                </a:lnTo>
                <a:lnTo>
                  <a:pt x="4026" y="294865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413753" y="324319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83535" y="3352800"/>
            <a:ext cx="467118" cy="134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30779" y="3393947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5" h="6350">
                <a:moveTo>
                  <a:pt x="0" y="6350"/>
                </a:moveTo>
                <a:lnTo>
                  <a:pt x="357250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240023" y="3319271"/>
            <a:ext cx="467118" cy="134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87267" y="3360420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4" h="6350">
                <a:moveTo>
                  <a:pt x="0" y="6350"/>
                </a:moveTo>
                <a:lnTo>
                  <a:pt x="357251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096511" y="3319271"/>
            <a:ext cx="467118" cy="134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43755" y="3360420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4" h="6350">
                <a:moveTo>
                  <a:pt x="0" y="6350"/>
                </a:moveTo>
                <a:lnTo>
                  <a:pt x="357251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56047" y="3319271"/>
            <a:ext cx="467118" cy="134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03291" y="3360420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4" h="6350">
                <a:moveTo>
                  <a:pt x="0" y="6350"/>
                </a:moveTo>
                <a:lnTo>
                  <a:pt x="357124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12535" y="3319271"/>
            <a:ext cx="467118" cy="134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59779" y="3360420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4" h="6350">
                <a:moveTo>
                  <a:pt x="0" y="6350"/>
                </a:moveTo>
                <a:lnTo>
                  <a:pt x="357124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793875" y="4032250"/>
            <a:ext cx="9499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Arial"/>
                <a:cs typeface="Arial"/>
              </a:rPr>
              <a:t>Aminoácido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36416" y="4032250"/>
            <a:ext cx="758190" cy="4514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Arial"/>
                <a:cs typeface="Arial"/>
              </a:rPr>
              <a:t>Ligação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P</a:t>
            </a:r>
            <a:r>
              <a:rPr sz="1400" spc="-15" dirty="0">
                <a:latin typeface="Arial"/>
                <a:cs typeface="Arial"/>
              </a:rPr>
              <a:t>ep</a:t>
            </a:r>
            <a:r>
              <a:rPr sz="1400" spc="-5" dirty="0">
                <a:latin typeface="Arial"/>
                <a:cs typeface="Arial"/>
              </a:rPr>
              <a:t>t</a:t>
            </a:r>
            <a:r>
              <a:rPr sz="1400" spc="-40" dirty="0">
                <a:latin typeface="Arial"/>
                <a:cs typeface="Arial"/>
              </a:rPr>
              <a:t>í</a:t>
            </a:r>
            <a:r>
              <a:rPr sz="1400" spc="-15" dirty="0">
                <a:latin typeface="Arial"/>
                <a:cs typeface="Arial"/>
              </a:rPr>
              <a:t>d</a:t>
            </a:r>
            <a:r>
              <a:rPr sz="1400" spc="-5" dirty="0">
                <a:latin typeface="Arial"/>
                <a:cs typeface="Arial"/>
              </a:rPr>
              <a:t>ica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430523" y="3500628"/>
            <a:ext cx="142875" cy="500380"/>
          </a:xfrm>
          <a:custGeom>
            <a:avLst/>
            <a:gdLst/>
            <a:ahLst/>
            <a:cxnLst/>
            <a:rect l="l" t="t" r="r" b="b"/>
            <a:pathLst>
              <a:path w="142875" h="500379">
                <a:moveTo>
                  <a:pt x="0" y="0"/>
                </a:moveTo>
                <a:lnTo>
                  <a:pt x="142875" y="499999"/>
                </a:lnTo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217420" y="3717035"/>
            <a:ext cx="71755" cy="285750"/>
          </a:xfrm>
          <a:custGeom>
            <a:avLst/>
            <a:gdLst/>
            <a:ahLst/>
            <a:cxnLst/>
            <a:rect l="l" t="t" r="r" b="b"/>
            <a:pathLst>
              <a:path w="71755" h="285750">
                <a:moveTo>
                  <a:pt x="0" y="0"/>
                </a:moveTo>
                <a:lnTo>
                  <a:pt x="71374" y="285750"/>
                </a:lnTo>
              </a:path>
            </a:pathLst>
          </a:custGeom>
          <a:ln w="9143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394575" y="3246247"/>
            <a:ext cx="100139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Arial"/>
                <a:cs typeface="Arial"/>
              </a:rPr>
              <a:t>Polipeptídeo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002780" y="3073907"/>
            <a:ext cx="143510" cy="643255"/>
          </a:xfrm>
          <a:custGeom>
            <a:avLst/>
            <a:gdLst/>
            <a:ahLst/>
            <a:cxnLst/>
            <a:rect l="l" t="t" r="r" b="b"/>
            <a:pathLst>
              <a:path w="143509" h="643254">
                <a:moveTo>
                  <a:pt x="0" y="0"/>
                </a:moveTo>
                <a:lnTo>
                  <a:pt x="27854" y="936"/>
                </a:lnTo>
                <a:lnTo>
                  <a:pt x="50625" y="3492"/>
                </a:lnTo>
                <a:lnTo>
                  <a:pt x="65990" y="7286"/>
                </a:lnTo>
                <a:lnTo>
                  <a:pt x="71627" y="11937"/>
                </a:lnTo>
                <a:lnTo>
                  <a:pt x="71627" y="309625"/>
                </a:lnTo>
                <a:lnTo>
                  <a:pt x="77265" y="314277"/>
                </a:lnTo>
                <a:lnTo>
                  <a:pt x="92630" y="318071"/>
                </a:lnTo>
                <a:lnTo>
                  <a:pt x="115401" y="320627"/>
                </a:lnTo>
                <a:lnTo>
                  <a:pt x="143255" y="321563"/>
                </a:lnTo>
                <a:lnTo>
                  <a:pt x="115401" y="322500"/>
                </a:lnTo>
                <a:lnTo>
                  <a:pt x="92630" y="325056"/>
                </a:lnTo>
                <a:lnTo>
                  <a:pt x="77265" y="328850"/>
                </a:lnTo>
                <a:lnTo>
                  <a:pt x="71627" y="333501"/>
                </a:lnTo>
                <a:lnTo>
                  <a:pt x="71627" y="631189"/>
                </a:lnTo>
                <a:lnTo>
                  <a:pt x="65990" y="635841"/>
                </a:lnTo>
                <a:lnTo>
                  <a:pt x="50625" y="639635"/>
                </a:lnTo>
                <a:lnTo>
                  <a:pt x="27854" y="642191"/>
                </a:lnTo>
                <a:lnTo>
                  <a:pt x="0" y="64312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29639" y="4858511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5" y="0"/>
                </a:moveTo>
                <a:lnTo>
                  <a:pt x="205009" y="4026"/>
                </a:lnTo>
                <a:lnTo>
                  <a:pt x="162725" y="15635"/>
                </a:lnTo>
                <a:lnTo>
                  <a:pt x="123788" y="34120"/>
                </a:lnTo>
                <a:lnTo>
                  <a:pt x="88905" y="58777"/>
                </a:lnTo>
                <a:lnTo>
                  <a:pt x="58781" y="88900"/>
                </a:lnTo>
                <a:lnTo>
                  <a:pt x="34123" y="123782"/>
                </a:lnTo>
                <a:lnTo>
                  <a:pt x="15636" y="162719"/>
                </a:lnTo>
                <a:lnTo>
                  <a:pt x="4026" y="205006"/>
                </a:lnTo>
                <a:lnTo>
                  <a:pt x="0" y="249936"/>
                </a:lnTo>
                <a:lnTo>
                  <a:pt x="4026" y="294865"/>
                </a:lnTo>
                <a:lnTo>
                  <a:pt x="15636" y="337152"/>
                </a:lnTo>
                <a:lnTo>
                  <a:pt x="34123" y="376089"/>
                </a:lnTo>
                <a:lnTo>
                  <a:pt x="58781" y="410972"/>
                </a:lnTo>
                <a:lnTo>
                  <a:pt x="88905" y="441094"/>
                </a:lnTo>
                <a:lnTo>
                  <a:pt x="123788" y="465751"/>
                </a:lnTo>
                <a:lnTo>
                  <a:pt x="162725" y="484236"/>
                </a:lnTo>
                <a:lnTo>
                  <a:pt x="205009" y="495845"/>
                </a:lnTo>
                <a:lnTo>
                  <a:pt x="249935" y="499872"/>
                </a:lnTo>
                <a:lnTo>
                  <a:pt x="294865" y="495845"/>
                </a:lnTo>
                <a:lnTo>
                  <a:pt x="337152" y="484236"/>
                </a:lnTo>
                <a:lnTo>
                  <a:pt x="376089" y="465751"/>
                </a:lnTo>
                <a:lnTo>
                  <a:pt x="410972" y="441094"/>
                </a:lnTo>
                <a:lnTo>
                  <a:pt x="441094" y="410972"/>
                </a:lnTo>
                <a:lnTo>
                  <a:pt x="465751" y="376089"/>
                </a:lnTo>
                <a:lnTo>
                  <a:pt x="484236" y="337152"/>
                </a:lnTo>
                <a:lnTo>
                  <a:pt x="495845" y="294865"/>
                </a:lnTo>
                <a:lnTo>
                  <a:pt x="499872" y="249936"/>
                </a:lnTo>
                <a:lnTo>
                  <a:pt x="495845" y="205006"/>
                </a:lnTo>
                <a:lnTo>
                  <a:pt x="484236" y="162719"/>
                </a:lnTo>
                <a:lnTo>
                  <a:pt x="465751" y="123782"/>
                </a:lnTo>
                <a:lnTo>
                  <a:pt x="441094" y="88900"/>
                </a:lnTo>
                <a:lnTo>
                  <a:pt x="410972" y="58777"/>
                </a:lnTo>
                <a:lnTo>
                  <a:pt x="376089" y="34120"/>
                </a:lnTo>
                <a:lnTo>
                  <a:pt x="337152" y="15635"/>
                </a:lnTo>
                <a:lnTo>
                  <a:pt x="294865" y="4026"/>
                </a:lnTo>
                <a:lnTo>
                  <a:pt x="24993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29639" y="4858511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6"/>
                </a:moveTo>
                <a:lnTo>
                  <a:pt x="4026" y="205006"/>
                </a:lnTo>
                <a:lnTo>
                  <a:pt x="15636" y="162719"/>
                </a:lnTo>
                <a:lnTo>
                  <a:pt x="34123" y="123782"/>
                </a:lnTo>
                <a:lnTo>
                  <a:pt x="58781" y="88899"/>
                </a:lnTo>
                <a:lnTo>
                  <a:pt x="88905" y="58777"/>
                </a:lnTo>
                <a:lnTo>
                  <a:pt x="123788" y="34120"/>
                </a:lnTo>
                <a:lnTo>
                  <a:pt x="162725" y="15635"/>
                </a:lnTo>
                <a:lnTo>
                  <a:pt x="205009" y="4026"/>
                </a:lnTo>
                <a:lnTo>
                  <a:pt x="249935" y="0"/>
                </a:lnTo>
                <a:lnTo>
                  <a:pt x="294865" y="4026"/>
                </a:lnTo>
                <a:lnTo>
                  <a:pt x="337152" y="15635"/>
                </a:lnTo>
                <a:lnTo>
                  <a:pt x="376089" y="34120"/>
                </a:lnTo>
                <a:lnTo>
                  <a:pt x="410972" y="58777"/>
                </a:lnTo>
                <a:lnTo>
                  <a:pt x="441094" y="88900"/>
                </a:lnTo>
                <a:lnTo>
                  <a:pt x="465751" y="123782"/>
                </a:lnTo>
                <a:lnTo>
                  <a:pt x="484236" y="162719"/>
                </a:lnTo>
                <a:lnTo>
                  <a:pt x="495845" y="205006"/>
                </a:lnTo>
                <a:lnTo>
                  <a:pt x="499872" y="249936"/>
                </a:lnTo>
                <a:lnTo>
                  <a:pt x="495845" y="294865"/>
                </a:lnTo>
                <a:lnTo>
                  <a:pt x="484236" y="337152"/>
                </a:lnTo>
                <a:lnTo>
                  <a:pt x="465751" y="376089"/>
                </a:lnTo>
                <a:lnTo>
                  <a:pt x="441094" y="410972"/>
                </a:lnTo>
                <a:lnTo>
                  <a:pt x="410972" y="441094"/>
                </a:lnTo>
                <a:lnTo>
                  <a:pt x="376089" y="465751"/>
                </a:lnTo>
                <a:lnTo>
                  <a:pt x="337152" y="484236"/>
                </a:lnTo>
                <a:lnTo>
                  <a:pt x="294865" y="495845"/>
                </a:lnTo>
                <a:lnTo>
                  <a:pt x="249935" y="499872"/>
                </a:lnTo>
                <a:lnTo>
                  <a:pt x="205009" y="495845"/>
                </a:lnTo>
                <a:lnTo>
                  <a:pt x="162725" y="484236"/>
                </a:lnTo>
                <a:lnTo>
                  <a:pt x="123788" y="465751"/>
                </a:lnTo>
                <a:lnTo>
                  <a:pt x="88905" y="441094"/>
                </a:lnTo>
                <a:lnTo>
                  <a:pt x="58781" y="410971"/>
                </a:lnTo>
                <a:lnTo>
                  <a:pt x="34123" y="376089"/>
                </a:lnTo>
                <a:lnTo>
                  <a:pt x="15636" y="337152"/>
                </a:lnTo>
                <a:lnTo>
                  <a:pt x="4026" y="294865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125727" y="4958029"/>
            <a:ext cx="1784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786127" y="4858511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6" y="0"/>
                </a:moveTo>
                <a:lnTo>
                  <a:pt x="205006" y="4026"/>
                </a:lnTo>
                <a:lnTo>
                  <a:pt x="162719" y="15635"/>
                </a:lnTo>
                <a:lnTo>
                  <a:pt x="123782" y="34120"/>
                </a:lnTo>
                <a:lnTo>
                  <a:pt x="88899" y="58777"/>
                </a:lnTo>
                <a:lnTo>
                  <a:pt x="58777" y="88900"/>
                </a:lnTo>
                <a:lnTo>
                  <a:pt x="34120" y="123782"/>
                </a:lnTo>
                <a:lnTo>
                  <a:pt x="15635" y="162719"/>
                </a:lnTo>
                <a:lnTo>
                  <a:pt x="4026" y="205006"/>
                </a:lnTo>
                <a:lnTo>
                  <a:pt x="0" y="249936"/>
                </a:lnTo>
                <a:lnTo>
                  <a:pt x="4026" y="294865"/>
                </a:lnTo>
                <a:lnTo>
                  <a:pt x="15635" y="337152"/>
                </a:lnTo>
                <a:lnTo>
                  <a:pt x="34120" y="376089"/>
                </a:lnTo>
                <a:lnTo>
                  <a:pt x="58777" y="410972"/>
                </a:lnTo>
                <a:lnTo>
                  <a:pt x="88900" y="441094"/>
                </a:lnTo>
                <a:lnTo>
                  <a:pt x="123782" y="465751"/>
                </a:lnTo>
                <a:lnTo>
                  <a:pt x="162719" y="484236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6"/>
                </a:lnTo>
                <a:lnTo>
                  <a:pt x="376089" y="465751"/>
                </a:lnTo>
                <a:lnTo>
                  <a:pt x="410972" y="441094"/>
                </a:lnTo>
                <a:lnTo>
                  <a:pt x="441094" y="410972"/>
                </a:lnTo>
                <a:lnTo>
                  <a:pt x="465751" y="376089"/>
                </a:lnTo>
                <a:lnTo>
                  <a:pt x="484236" y="337152"/>
                </a:lnTo>
                <a:lnTo>
                  <a:pt x="495845" y="294865"/>
                </a:lnTo>
                <a:lnTo>
                  <a:pt x="499872" y="249936"/>
                </a:lnTo>
                <a:lnTo>
                  <a:pt x="495845" y="205006"/>
                </a:lnTo>
                <a:lnTo>
                  <a:pt x="484236" y="162719"/>
                </a:lnTo>
                <a:lnTo>
                  <a:pt x="465751" y="123782"/>
                </a:lnTo>
                <a:lnTo>
                  <a:pt x="441094" y="88900"/>
                </a:lnTo>
                <a:lnTo>
                  <a:pt x="410972" y="58777"/>
                </a:lnTo>
                <a:lnTo>
                  <a:pt x="376089" y="34120"/>
                </a:lnTo>
                <a:lnTo>
                  <a:pt x="337152" y="15635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786127" y="4858511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6"/>
                </a:moveTo>
                <a:lnTo>
                  <a:pt x="4026" y="205006"/>
                </a:lnTo>
                <a:lnTo>
                  <a:pt x="15635" y="162719"/>
                </a:lnTo>
                <a:lnTo>
                  <a:pt x="34120" y="123782"/>
                </a:lnTo>
                <a:lnTo>
                  <a:pt x="58777" y="88899"/>
                </a:lnTo>
                <a:lnTo>
                  <a:pt x="88900" y="58777"/>
                </a:lnTo>
                <a:lnTo>
                  <a:pt x="123782" y="34120"/>
                </a:lnTo>
                <a:lnTo>
                  <a:pt x="162719" y="15635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5"/>
                </a:lnTo>
                <a:lnTo>
                  <a:pt x="376089" y="34120"/>
                </a:lnTo>
                <a:lnTo>
                  <a:pt x="410972" y="58777"/>
                </a:lnTo>
                <a:lnTo>
                  <a:pt x="441094" y="88900"/>
                </a:lnTo>
                <a:lnTo>
                  <a:pt x="465751" y="123782"/>
                </a:lnTo>
                <a:lnTo>
                  <a:pt x="484236" y="162719"/>
                </a:lnTo>
                <a:lnTo>
                  <a:pt x="495845" y="205006"/>
                </a:lnTo>
                <a:lnTo>
                  <a:pt x="499872" y="249936"/>
                </a:lnTo>
                <a:lnTo>
                  <a:pt x="495845" y="294865"/>
                </a:lnTo>
                <a:lnTo>
                  <a:pt x="484236" y="337152"/>
                </a:lnTo>
                <a:lnTo>
                  <a:pt x="465751" y="376089"/>
                </a:lnTo>
                <a:lnTo>
                  <a:pt x="441094" y="410972"/>
                </a:lnTo>
                <a:lnTo>
                  <a:pt x="410972" y="441094"/>
                </a:lnTo>
                <a:lnTo>
                  <a:pt x="376089" y="465751"/>
                </a:lnTo>
                <a:lnTo>
                  <a:pt x="337152" y="484236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6"/>
                </a:lnTo>
                <a:lnTo>
                  <a:pt x="123782" y="465751"/>
                </a:lnTo>
                <a:lnTo>
                  <a:pt x="88899" y="441094"/>
                </a:lnTo>
                <a:lnTo>
                  <a:pt x="58777" y="410971"/>
                </a:lnTo>
                <a:lnTo>
                  <a:pt x="34120" y="376089"/>
                </a:lnTo>
                <a:lnTo>
                  <a:pt x="15635" y="337152"/>
                </a:lnTo>
                <a:lnTo>
                  <a:pt x="4026" y="294865"/>
                </a:lnTo>
                <a:lnTo>
                  <a:pt x="0" y="249936"/>
                </a:lnTo>
                <a:close/>
              </a:path>
            </a:pathLst>
          </a:custGeom>
          <a:ln w="24383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983104" y="4958029"/>
            <a:ext cx="1784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383791" y="5068849"/>
            <a:ext cx="467118" cy="13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31036" y="5109971"/>
            <a:ext cx="357505" cy="5080"/>
          </a:xfrm>
          <a:custGeom>
            <a:avLst/>
            <a:gdLst/>
            <a:ahLst/>
            <a:cxnLst/>
            <a:rect l="l" t="t" r="r" b="b"/>
            <a:pathLst>
              <a:path w="357505" h="5079">
                <a:moveTo>
                  <a:pt x="0" y="4825"/>
                </a:moveTo>
                <a:lnTo>
                  <a:pt x="357250" y="0"/>
                </a:lnTo>
              </a:path>
            </a:pathLst>
          </a:custGeom>
          <a:ln w="396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29639" y="5501640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5" y="0"/>
                </a:moveTo>
                <a:lnTo>
                  <a:pt x="205009" y="4026"/>
                </a:lnTo>
                <a:lnTo>
                  <a:pt x="162725" y="15636"/>
                </a:lnTo>
                <a:lnTo>
                  <a:pt x="123788" y="34123"/>
                </a:lnTo>
                <a:lnTo>
                  <a:pt x="88905" y="58781"/>
                </a:lnTo>
                <a:lnTo>
                  <a:pt x="58781" y="88905"/>
                </a:lnTo>
                <a:lnTo>
                  <a:pt x="34123" y="123788"/>
                </a:lnTo>
                <a:lnTo>
                  <a:pt x="15636" y="162725"/>
                </a:lnTo>
                <a:lnTo>
                  <a:pt x="4026" y="205009"/>
                </a:lnTo>
                <a:lnTo>
                  <a:pt x="0" y="249936"/>
                </a:lnTo>
                <a:lnTo>
                  <a:pt x="4026" y="294862"/>
                </a:lnTo>
                <a:lnTo>
                  <a:pt x="15636" y="337146"/>
                </a:lnTo>
                <a:lnTo>
                  <a:pt x="34123" y="376083"/>
                </a:lnTo>
                <a:lnTo>
                  <a:pt x="58781" y="410966"/>
                </a:lnTo>
                <a:lnTo>
                  <a:pt x="88905" y="441090"/>
                </a:lnTo>
                <a:lnTo>
                  <a:pt x="123788" y="465748"/>
                </a:lnTo>
                <a:lnTo>
                  <a:pt x="162725" y="484235"/>
                </a:lnTo>
                <a:lnTo>
                  <a:pt x="205009" y="495845"/>
                </a:lnTo>
                <a:lnTo>
                  <a:pt x="249935" y="499872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1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2" y="249936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2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29639" y="5501640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6"/>
                </a:moveTo>
                <a:lnTo>
                  <a:pt x="4026" y="205009"/>
                </a:lnTo>
                <a:lnTo>
                  <a:pt x="15636" y="162725"/>
                </a:lnTo>
                <a:lnTo>
                  <a:pt x="34123" y="123788"/>
                </a:lnTo>
                <a:lnTo>
                  <a:pt x="58781" y="88905"/>
                </a:lnTo>
                <a:lnTo>
                  <a:pt x="88905" y="58781"/>
                </a:lnTo>
                <a:lnTo>
                  <a:pt x="123788" y="34123"/>
                </a:lnTo>
                <a:lnTo>
                  <a:pt x="162725" y="15636"/>
                </a:lnTo>
                <a:lnTo>
                  <a:pt x="205009" y="4026"/>
                </a:lnTo>
                <a:lnTo>
                  <a:pt x="249935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2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2" y="249936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5" y="499872"/>
                </a:lnTo>
                <a:lnTo>
                  <a:pt x="205009" y="495845"/>
                </a:lnTo>
                <a:lnTo>
                  <a:pt x="162725" y="484235"/>
                </a:lnTo>
                <a:lnTo>
                  <a:pt x="123788" y="465748"/>
                </a:lnTo>
                <a:lnTo>
                  <a:pt x="88905" y="441090"/>
                </a:lnTo>
                <a:lnTo>
                  <a:pt x="58781" y="410966"/>
                </a:lnTo>
                <a:lnTo>
                  <a:pt x="34123" y="376083"/>
                </a:lnTo>
                <a:lnTo>
                  <a:pt x="15636" y="337146"/>
                </a:lnTo>
                <a:lnTo>
                  <a:pt x="4026" y="294862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1125727" y="5601716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786127" y="5501640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6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900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6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899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1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2" y="249936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2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86127" y="5501640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6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900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2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2" y="249936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899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6"/>
                </a:lnTo>
                <a:close/>
              </a:path>
            </a:pathLst>
          </a:custGeom>
          <a:ln w="24383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983104" y="5601716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42616" y="5501640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5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900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6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899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5" y="499872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1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1" y="249936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2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42616" y="5501640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6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900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5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2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1" y="249936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1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5" y="499872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899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2840863" y="5601716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383791" y="5711952"/>
            <a:ext cx="467118" cy="13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431036" y="5753100"/>
            <a:ext cx="357505" cy="5080"/>
          </a:xfrm>
          <a:custGeom>
            <a:avLst/>
            <a:gdLst/>
            <a:ahLst/>
            <a:cxnLst/>
            <a:rect l="l" t="t" r="r" b="b"/>
            <a:pathLst>
              <a:path w="357505" h="5079">
                <a:moveTo>
                  <a:pt x="0" y="4762"/>
                </a:moveTo>
                <a:lnTo>
                  <a:pt x="357250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240279" y="5675376"/>
            <a:ext cx="467118" cy="134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287523" y="5716523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5" h="6350">
                <a:moveTo>
                  <a:pt x="0" y="6350"/>
                </a:moveTo>
                <a:lnTo>
                  <a:pt x="357250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29639" y="614476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5" y="0"/>
                </a:moveTo>
                <a:lnTo>
                  <a:pt x="205009" y="4026"/>
                </a:lnTo>
                <a:lnTo>
                  <a:pt x="162725" y="15636"/>
                </a:lnTo>
                <a:lnTo>
                  <a:pt x="123788" y="34123"/>
                </a:lnTo>
                <a:lnTo>
                  <a:pt x="88905" y="58781"/>
                </a:lnTo>
                <a:lnTo>
                  <a:pt x="58781" y="88905"/>
                </a:lnTo>
                <a:lnTo>
                  <a:pt x="34123" y="123788"/>
                </a:lnTo>
                <a:lnTo>
                  <a:pt x="15636" y="162725"/>
                </a:lnTo>
                <a:lnTo>
                  <a:pt x="4026" y="205009"/>
                </a:lnTo>
                <a:lnTo>
                  <a:pt x="0" y="249935"/>
                </a:lnTo>
                <a:lnTo>
                  <a:pt x="4026" y="294862"/>
                </a:lnTo>
                <a:lnTo>
                  <a:pt x="15636" y="337146"/>
                </a:lnTo>
                <a:lnTo>
                  <a:pt x="34123" y="376083"/>
                </a:lnTo>
                <a:lnTo>
                  <a:pt x="58781" y="410966"/>
                </a:lnTo>
                <a:lnTo>
                  <a:pt x="88905" y="441090"/>
                </a:lnTo>
                <a:lnTo>
                  <a:pt x="123788" y="465748"/>
                </a:lnTo>
                <a:lnTo>
                  <a:pt x="162725" y="484235"/>
                </a:lnTo>
                <a:lnTo>
                  <a:pt x="205009" y="495845"/>
                </a:lnTo>
                <a:lnTo>
                  <a:pt x="249935" y="499871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2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2" y="249935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2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29639" y="614476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5"/>
                </a:moveTo>
                <a:lnTo>
                  <a:pt x="4026" y="205009"/>
                </a:lnTo>
                <a:lnTo>
                  <a:pt x="15636" y="162725"/>
                </a:lnTo>
                <a:lnTo>
                  <a:pt x="34123" y="123788"/>
                </a:lnTo>
                <a:lnTo>
                  <a:pt x="58781" y="88905"/>
                </a:lnTo>
                <a:lnTo>
                  <a:pt x="88905" y="58781"/>
                </a:lnTo>
                <a:lnTo>
                  <a:pt x="123788" y="34123"/>
                </a:lnTo>
                <a:lnTo>
                  <a:pt x="162725" y="15636"/>
                </a:lnTo>
                <a:lnTo>
                  <a:pt x="205009" y="4026"/>
                </a:lnTo>
                <a:lnTo>
                  <a:pt x="249935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2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2" y="249935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5" y="499871"/>
                </a:lnTo>
                <a:lnTo>
                  <a:pt x="205009" y="495845"/>
                </a:lnTo>
                <a:lnTo>
                  <a:pt x="162725" y="484235"/>
                </a:lnTo>
                <a:lnTo>
                  <a:pt x="123788" y="465748"/>
                </a:lnTo>
                <a:lnTo>
                  <a:pt x="88905" y="441090"/>
                </a:lnTo>
                <a:lnTo>
                  <a:pt x="58781" y="410966"/>
                </a:lnTo>
                <a:lnTo>
                  <a:pt x="34123" y="376083"/>
                </a:lnTo>
                <a:lnTo>
                  <a:pt x="15636" y="337146"/>
                </a:lnTo>
                <a:lnTo>
                  <a:pt x="4026" y="294862"/>
                </a:lnTo>
                <a:lnTo>
                  <a:pt x="0" y="249935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125727" y="6244844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786127" y="614476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6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900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5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899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6" y="499871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2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2" y="249935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2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786127" y="614476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5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900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2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2" y="249935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6" y="499871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899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5"/>
                </a:lnTo>
                <a:close/>
              </a:path>
            </a:pathLst>
          </a:custGeom>
          <a:ln w="24383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1983104" y="6244844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642616" y="614476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249935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900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5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899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5" y="499871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1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1" y="249935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2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642616" y="614476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80" h="500379">
                <a:moveTo>
                  <a:pt x="0" y="249935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900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5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2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1" y="249935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1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5" y="499871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899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5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2840863" y="6244844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499103" y="6144767"/>
            <a:ext cx="502920" cy="500380"/>
          </a:xfrm>
          <a:custGeom>
            <a:avLst/>
            <a:gdLst/>
            <a:ahLst/>
            <a:cxnLst/>
            <a:rect l="l" t="t" r="r" b="b"/>
            <a:pathLst>
              <a:path w="502920" h="500379">
                <a:moveTo>
                  <a:pt x="251460" y="0"/>
                </a:moveTo>
                <a:lnTo>
                  <a:pt x="206243" y="4026"/>
                </a:lnTo>
                <a:lnTo>
                  <a:pt x="163693" y="15636"/>
                </a:lnTo>
                <a:lnTo>
                  <a:pt x="124516" y="34123"/>
                </a:lnTo>
                <a:lnTo>
                  <a:pt x="89422" y="58781"/>
                </a:lnTo>
                <a:lnTo>
                  <a:pt x="59120" y="88905"/>
                </a:lnTo>
                <a:lnTo>
                  <a:pt x="34318" y="123788"/>
                </a:lnTo>
                <a:lnTo>
                  <a:pt x="15725" y="162725"/>
                </a:lnTo>
                <a:lnTo>
                  <a:pt x="4049" y="205009"/>
                </a:lnTo>
                <a:lnTo>
                  <a:pt x="0" y="249935"/>
                </a:lnTo>
                <a:lnTo>
                  <a:pt x="4049" y="294862"/>
                </a:lnTo>
                <a:lnTo>
                  <a:pt x="15725" y="337146"/>
                </a:lnTo>
                <a:lnTo>
                  <a:pt x="34318" y="376083"/>
                </a:lnTo>
                <a:lnTo>
                  <a:pt x="59120" y="410966"/>
                </a:lnTo>
                <a:lnTo>
                  <a:pt x="89422" y="441090"/>
                </a:lnTo>
                <a:lnTo>
                  <a:pt x="124516" y="465748"/>
                </a:lnTo>
                <a:lnTo>
                  <a:pt x="163693" y="484235"/>
                </a:lnTo>
                <a:lnTo>
                  <a:pt x="206243" y="495845"/>
                </a:lnTo>
                <a:lnTo>
                  <a:pt x="251460" y="499871"/>
                </a:lnTo>
                <a:lnTo>
                  <a:pt x="296676" y="495845"/>
                </a:lnTo>
                <a:lnTo>
                  <a:pt x="339226" y="484235"/>
                </a:lnTo>
                <a:lnTo>
                  <a:pt x="378403" y="465748"/>
                </a:lnTo>
                <a:lnTo>
                  <a:pt x="413497" y="441090"/>
                </a:lnTo>
                <a:lnTo>
                  <a:pt x="443799" y="410966"/>
                </a:lnTo>
                <a:lnTo>
                  <a:pt x="468601" y="376083"/>
                </a:lnTo>
                <a:lnTo>
                  <a:pt x="487194" y="337146"/>
                </a:lnTo>
                <a:lnTo>
                  <a:pt x="498870" y="294862"/>
                </a:lnTo>
                <a:lnTo>
                  <a:pt x="502920" y="249935"/>
                </a:lnTo>
                <a:lnTo>
                  <a:pt x="498870" y="205009"/>
                </a:lnTo>
                <a:lnTo>
                  <a:pt x="487194" y="162725"/>
                </a:lnTo>
                <a:lnTo>
                  <a:pt x="468601" y="123788"/>
                </a:lnTo>
                <a:lnTo>
                  <a:pt x="443799" y="88905"/>
                </a:lnTo>
                <a:lnTo>
                  <a:pt x="413497" y="58781"/>
                </a:lnTo>
                <a:lnTo>
                  <a:pt x="378403" y="34123"/>
                </a:lnTo>
                <a:lnTo>
                  <a:pt x="339226" y="15636"/>
                </a:lnTo>
                <a:lnTo>
                  <a:pt x="296676" y="4026"/>
                </a:lnTo>
                <a:lnTo>
                  <a:pt x="25146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499103" y="6144767"/>
            <a:ext cx="502920" cy="500380"/>
          </a:xfrm>
          <a:custGeom>
            <a:avLst/>
            <a:gdLst/>
            <a:ahLst/>
            <a:cxnLst/>
            <a:rect l="l" t="t" r="r" b="b"/>
            <a:pathLst>
              <a:path w="502920" h="500379">
                <a:moveTo>
                  <a:pt x="0" y="249935"/>
                </a:moveTo>
                <a:lnTo>
                  <a:pt x="4049" y="205009"/>
                </a:lnTo>
                <a:lnTo>
                  <a:pt x="15725" y="162725"/>
                </a:lnTo>
                <a:lnTo>
                  <a:pt x="34318" y="123788"/>
                </a:lnTo>
                <a:lnTo>
                  <a:pt x="59120" y="88905"/>
                </a:lnTo>
                <a:lnTo>
                  <a:pt x="89422" y="58781"/>
                </a:lnTo>
                <a:lnTo>
                  <a:pt x="124516" y="34123"/>
                </a:lnTo>
                <a:lnTo>
                  <a:pt x="163693" y="15636"/>
                </a:lnTo>
                <a:lnTo>
                  <a:pt x="206243" y="4026"/>
                </a:lnTo>
                <a:lnTo>
                  <a:pt x="251460" y="0"/>
                </a:lnTo>
                <a:lnTo>
                  <a:pt x="296676" y="4026"/>
                </a:lnTo>
                <a:lnTo>
                  <a:pt x="339226" y="15636"/>
                </a:lnTo>
                <a:lnTo>
                  <a:pt x="378403" y="34123"/>
                </a:lnTo>
                <a:lnTo>
                  <a:pt x="413497" y="58781"/>
                </a:lnTo>
                <a:lnTo>
                  <a:pt x="443799" y="88905"/>
                </a:lnTo>
                <a:lnTo>
                  <a:pt x="468601" y="123788"/>
                </a:lnTo>
                <a:lnTo>
                  <a:pt x="487194" y="162725"/>
                </a:lnTo>
                <a:lnTo>
                  <a:pt x="498870" y="205009"/>
                </a:lnTo>
                <a:lnTo>
                  <a:pt x="502920" y="249935"/>
                </a:lnTo>
                <a:lnTo>
                  <a:pt x="498870" y="294862"/>
                </a:lnTo>
                <a:lnTo>
                  <a:pt x="487194" y="337146"/>
                </a:lnTo>
                <a:lnTo>
                  <a:pt x="468601" y="376083"/>
                </a:lnTo>
                <a:lnTo>
                  <a:pt x="443799" y="410966"/>
                </a:lnTo>
                <a:lnTo>
                  <a:pt x="413497" y="441090"/>
                </a:lnTo>
                <a:lnTo>
                  <a:pt x="378403" y="465748"/>
                </a:lnTo>
                <a:lnTo>
                  <a:pt x="339226" y="484235"/>
                </a:lnTo>
                <a:lnTo>
                  <a:pt x="296676" y="495845"/>
                </a:lnTo>
                <a:lnTo>
                  <a:pt x="251460" y="499871"/>
                </a:lnTo>
                <a:lnTo>
                  <a:pt x="206243" y="495845"/>
                </a:lnTo>
                <a:lnTo>
                  <a:pt x="163693" y="484235"/>
                </a:lnTo>
                <a:lnTo>
                  <a:pt x="124516" y="465748"/>
                </a:lnTo>
                <a:lnTo>
                  <a:pt x="89422" y="441090"/>
                </a:lnTo>
                <a:lnTo>
                  <a:pt x="59120" y="410966"/>
                </a:lnTo>
                <a:lnTo>
                  <a:pt x="34318" y="376083"/>
                </a:lnTo>
                <a:lnTo>
                  <a:pt x="15725" y="337146"/>
                </a:lnTo>
                <a:lnTo>
                  <a:pt x="4049" y="294862"/>
                </a:lnTo>
                <a:lnTo>
                  <a:pt x="0" y="249935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3698240" y="6244844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383791" y="6355079"/>
            <a:ext cx="467118" cy="13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431036" y="6396228"/>
            <a:ext cx="357505" cy="5080"/>
          </a:xfrm>
          <a:custGeom>
            <a:avLst/>
            <a:gdLst/>
            <a:ahLst/>
            <a:cxnLst/>
            <a:rect l="l" t="t" r="r" b="b"/>
            <a:pathLst>
              <a:path w="357505" h="5079">
                <a:moveTo>
                  <a:pt x="0" y="4762"/>
                </a:moveTo>
                <a:lnTo>
                  <a:pt x="357250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240279" y="6318503"/>
            <a:ext cx="467118" cy="134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287523" y="6359652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5" h="6350">
                <a:moveTo>
                  <a:pt x="0" y="6350"/>
                </a:moveTo>
                <a:lnTo>
                  <a:pt x="357250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096767" y="6318503"/>
            <a:ext cx="467118" cy="134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144011" y="6359652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4" h="6350">
                <a:moveTo>
                  <a:pt x="0" y="6350"/>
                </a:moveTo>
                <a:lnTo>
                  <a:pt x="357250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2579877" y="4961077"/>
            <a:ext cx="874394" cy="238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15" dirty="0">
                <a:latin typeface="Arial"/>
                <a:cs typeface="Arial"/>
              </a:rPr>
              <a:t>Dipeptídeo</a:t>
            </a:r>
            <a:endParaRPr sz="14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366008" y="5604764"/>
            <a:ext cx="9074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4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ip</a:t>
            </a:r>
            <a:r>
              <a:rPr sz="1400" spc="-15" dirty="0">
                <a:latin typeface="Arial"/>
                <a:cs typeface="Arial"/>
              </a:rPr>
              <a:t>ep</a:t>
            </a:r>
            <a:r>
              <a:rPr sz="1400" spc="-5" dirty="0">
                <a:latin typeface="Arial"/>
                <a:cs typeface="Arial"/>
              </a:rPr>
              <a:t>t</a:t>
            </a:r>
            <a:r>
              <a:rPr sz="1400" spc="-40" dirty="0">
                <a:latin typeface="Arial"/>
                <a:cs typeface="Arial"/>
              </a:rPr>
              <a:t>í</a:t>
            </a:r>
            <a:r>
              <a:rPr sz="1400" spc="-15" dirty="0">
                <a:latin typeface="Arial"/>
                <a:cs typeface="Arial"/>
              </a:rPr>
              <a:t>de</a:t>
            </a:r>
            <a:r>
              <a:rPr sz="1400" spc="-5" dirty="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295013" y="6247891"/>
            <a:ext cx="10991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25" dirty="0">
                <a:latin typeface="Arial"/>
                <a:cs typeface="Arial"/>
              </a:rPr>
              <a:t>Tetrapeptídeo</a:t>
            </a:r>
            <a:endParaRPr sz="14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818888" y="3962400"/>
            <a:ext cx="4203954" cy="18844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910328" y="3950208"/>
            <a:ext cx="4024122" cy="19575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4858511" y="4002023"/>
            <a:ext cx="4072254" cy="1752600"/>
          </a:xfrm>
          <a:prstGeom prst="rect">
            <a:avLst/>
          </a:prstGeom>
          <a:ln w="24384">
            <a:solidFill>
              <a:srgbClr val="C0504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69240" marR="259079" algn="ctr">
              <a:lnSpc>
                <a:spcPct val="100000"/>
              </a:lnSpc>
              <a:spcBef>
                <a:spcPts val="240"/>
              </a:spcBef>
            </a:pPr>
            <a:r>
              <a:rPr sz="1800" spc="-10" dirty="0">
                <a:latin typeface="Calibri"/>
                <a:cs typeface="Calibri"/>
              </a:rPr>
              <a:t>Proteínas </a:t>
            </a:r>
            <a:r>
              <a:rPr sz="1800" spc="-5" dirty="0">
                <a:latin typeface="Calibri"/>
                <a:cs typeface="Calibri"/>
              </a:rPr>
              <a:t>são moléculas </a:t>
            </a:r>
            <a:r>
              <a:rPr sz="1800" spc="-10" dirty="0">
                <a:latin typeface="Calibri"/>
                <a:cs typeface="Calibri"/>
              </a:rPr>
              <a:t>formadas </a:t>
            </a:r>
            <a:r>
              <a:rPr sz="1800" spc="-5" dirty="0">
                <a:latin typeface="Calibri"/>
                <a:cs typeface="Calibri"/>
              </a:rPr>
              <a:t>por  um </a:t>
            </a:r>
            <a:r>
              <a:rPr sz="1800" dirty="0">
                <a:latin typeface="Calibri"/>
                <a:cs typeface="Calibri"/>
              </a:rPr>
              <a:t>ou </a:t>
            </a:r>
            <a:r>
              <a:rPr sz="1800" spc="-5" dirty="0">
                <a:latin typeface="Calibri"/>
                <a:cs typeface="Calibri"/>
              </a:rPr>
              <a:t>mais </a:t>
            </a:r>
            <a:r>
              <a:rPr sz="1800" spc="-10" dirty="0">
                <a:latin typeface="Calibri"/>
                <a:cs typeface="Calibri"/>
              </a:rPr>
              <a:t>polipeptídeos </a:t>
            </a:r>
            <a:r>
              <a:rPr sz="1800" spc="-15" dirty="0">
                <a:latin typeface="Calibri"/>
                <a:cs typeface="Calibri"/>
              </a:rPr>
              <a:t>contendo,  </a:t>
            </a:r>
            <a:r>
              <a:rPr sz="1800" spc="-20" dirty="0">
                <a:latin typeface="Calibri"/>
                <a:cs typeface="Calibri"/>
              </a:rPr>
              <a:t>geralmente </a:t>
            </a:r>
            <a:r>
              <a:rPr sz="1800" spc="-5" dirty="0">
                <a:latin typeface="Calibri"/>
                <a:cs typeface="Calibri"/>
              </a:rPr>
              <a:t>mais </a:t>
            </a:r>
            <a:r>
              <a:rPr sz="1800" spc="-10" dirty="0">
                <a:latin typeface="Calibri"/>
                <a:cs typeface="Calibri"/>
              </a:rPr>
              <a:t>de </a:t>
            </a:r>
            <a:r>
              <a:rPr sz="1800" dirty="0">
                <a:latin typeface="Calibri"/>
                <a:cs typeface="Calibri"/>
              </a:rPr>
              <a:t>100</a:t>
            </a:r>
            <a:r>
              <a:rPr sz="1800" spc="-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aminoácidos.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17804" marR="210185" indent="274320">
              <a:lnSpc>
                <a:spcPct val="100000"/>
              </a:lnSpc>
              <a:spcBef>
                <a:spcPts val="5"/>
              </a:spcBef>
            </a:pPr>
            <a:r>
              <a:rPr sz="1800" spc="-45" dirty="0">
                <a:latin typeface="Calibri"/>
                <a:cs typeface="Calibri"/>
              </a:rPr>
              <a:t>Toda </a:t>
            </a:r>
            <a:r>
              <a:rPr sz="1800" spc="-15" dirty="0">
                <a:latin typeface="Calibri"/>
                <a:cs typeface="Calibri"/>
              </a:rPr>
              <a:t>proteína </a:t>
            </a:r>
            <a:r>
              <a:rPr sz="1800" dirty="0">
                <a:latin typeface="Calibri"/>
                <a:cs typeface="Calibri"/>
              </a:rPr>
              <a:t>é </a:t>
            </a:r>
            <a:r>
              <a:rPr sz="1800" spc="-5" dirty="0">
                <a:latin typeface="Calibri"/>
                <a:cs typeface="Calibri"/>
              </a:rPr>
              <a:t>um </a:t>
            </a:r>
            <a:r>
              <a:rPr sz="1800" spc="-10" dirty="0">
                <a:latin typeface="Calibri"/>
                <a:cs typeface="Calibri"/>
              </a:rPr>
              <a:t>polipeptídeo,  </a:t>
            </a:r>
            <a:r>
              <a:rPr sz="1800" dirty="0">
                <a:latin typeface="Calibri"/>
                <a:cs typeface="Calibri"/>
              </a:rPr>
              <a:t>mas </a:t>
            </a:r>
            <a:r>
              <a:rPr sz="1800" spc="-10" dirty="0">
                <a:latin typeface="Calibri"/>
                <a:cs typeface="Calibri"/>
              </a:rPr>
              <a:t>nem todo polipeptídeo </a:t>
            </a:r>
            <a:r>
              <a:rPr sz="1800" dirty="0">
                <a:latin typeface="Calibri"/>
                <a:cs typeface="Calibri"/>
              </a:rPr>
              <a:t>é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proteína.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05280"/>
            <a:ext cx="4932045" cy="1138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50570" lvl="1" indent="-280670">
              <a:lnSpc>
                <a:spcPct val="100000"/>
              </a:lnSpc>
              <a:spcBef>
                <a:spcPts val="1440"/>
              </a:spcBef>
              <a:buAutoNum type="romanUcParenR"/>
              <a:tabLst>
                <a:tab pos="751205" algn="l"/>
              </a:tabLst>
            </a:pPr>
            <a:r>
              <a:rPr sz="1800" b="1" spc="-5" dirty="0">
                <a:latin typeface="Tahoma"/>
                <a:cs typeface="Tahoma"/>
              </a:rPr>
              <a:t>Aminoácidos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8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10" dirty="0">
                <a:latin typeface="Calibri"/>
                <a:cs typeface="Calibri"/>
              </a:rPr>
              <a:t>partes </a:t>
            </a:r>
            <a:r>
              <a:rPr sz="1800" spc="-15" dirty="0">
                <a:latin typeface="Calibri"/>
                <a:cs typeface="Calibri"/>
              </a:rPr>
              <a:t>formadoras </a:t>
            </a:r>
            <a:r>
              <a:rPr sz="1800" spc="-5" dirty="0">
                <a:latin typeface="Calibri"/>
                <a:cs typeface="Calibri"/>
              </a:rPr>
              <a:t>das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proteínas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37488" y="2420774"/>
            <a:ext cx="3683203" cy="17703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3444" y="3591001"/>
            <a:ext cx="1252220" cy="11226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32765">
              <a:lnSpc>
                <a:spcPct val="100000"/>
              </a:lnSpc>
              <a:spcBef>
                <a:spcPts val="110"/>
              </a:spcBef>
            </a:pPr>
            <a:r>
              <a:rPr sz="1600" spc="-5" dirty="0">
                <a:latin typeface="Calibri"/>
                <a:cs typeface="Calibri"/>
              </a:rPr>
              <a:t>Grupo</a:t>
            </a:r>
            <a:endParaRPr sz="1600">
              <a:latin typeface="Calibri"/>
              <a:cs typeface="Calibri"/>
            </a:endParaRPr>
          </a:p>
          <a:p>
            <a:pPr marL="5207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Amino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spc="-15" dirty="0">
                <a:latin typeface="Calibri"/>
                <a:cs typeface="Calibri"/>
              </a:rPr>
              <a:t>Exemplos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7826" y="3591001"/>
            <a:ext cx="1057275" cy="5149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1600" spc="-5" dirty="0">
                <a:latin typeface="Calibri"/>
                <a:cs typeface="Calibri"/>
              </a:rPr>
              <a:t>Grupo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Ácido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Carboxílico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40807" y="2519299"/>
            <a:ext cx="3126105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Calibri"/>
                <a:cs typeface="Calibri"/>
              </a:rPr>
              <a:t>R </a:t>
            </a:r>
            <a:r>
              <a:rPr sz="1600" dirty="0">
                <a:latin typeface="Calibri"/>
                <a:cs typeface="Calibri"/>
              </a:rPr>
              <a:t>=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Radical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spc="-25" dirty="0">
                <a:latin typeface="Calibri"/>
                <a:cs typeface="Calibri"/>
              </a:rPr>
              <a:t>Varia </a:t>
            </a:r>
            <a:r>
              <a:rPr sz="1600" spc="-5" dirty="0">
                <a:latin typeface="Calibri"/>
                <a:cs typeface="Calibri"/>
              </a:rPr>
              <a:t>nos </a:t>
            </a:r>
            <a:r>
              <a:rPr sz="1600" spc="-20" dirty="0">
                <a:latin typeface="Calibri"/>
                <a:cs typeface="Calibri"/>
              </a:rPr>
              <a:t>diferentes </a:t>
            </a:r>
            <a:r>
              <a:rPr sz="1600" spc="-5" dirty="0">
                <a:latin typeface="Calibri"/>
                <a:cs typeface="Calibri"/>
              </a:rPr>
              <a:t>aminoácidos </a:t>
            </a:r>
            <a:r>
              <a:rPr sz="1600" spc="0" dirty="0">
                <a:latin typeface="Calibri"/>
                <a:cs typeface="Calibri"/>
              </a:rPr>
              <a:t>e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os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spc="-15" dirty="0">
                <a:latin typeface="Calibri"/>
                <a:cs typeface="Calibri"/>
              </a:rPr>
              <a:t>caracteriza.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56360" y="4937956"/>
            <a:ext cx="3361944" cy="13161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24939" y="6378651"/>
            <a:ext cx="5816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0" dirty="0">
                <a:latin typeface="Calibri"/>
                <a:cs typeface="Calibri"/>
              </a:rPr>
              <a:t>G</a:t>
            </a:r>
            <a:r>
              <a:rPr sz="1600" spc="-15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ici</a:t>
            </a:r>
            <a:r>
              <a:rPr sz="1600" spc="-5" dirty="0">
                <a:latin typeface="Calibri"/>
                <a:cs typeface="Calibri"/>
              </a:rPr>
              <a:t>na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92422" y="6378651"/>
            <a:ext cx="64516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libri"/>
                <a:cs typeface="Calibri"/>
              </a:rPr>
              <a:t>Alanina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4251960" cy="1138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2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50570" lvl="1" indent="-280670">
              <a:lnSpc>
                <a:spcPct val="100000"/>
              </a:lnSpc>
              <a:spcBef>
                <a:spcPts val="1440"/>
              </a:spcBef>
              <a:buAutoNum type="romanUcParenR"/>
              <a:tabLst>
                <a:tab pos="751205" algn="l"/>
              </a:tabLst>
            </a:pPr>
            <a:r>
              <a:rPr sz="1800" b="1" spc="-5" dirty="0">
                <a:latin typeface="Tahoma"/>
                <a:cs typeface="Tahoma"/>
              </a:rPr>
              <a:t>Aminoácidos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8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Ligação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Peptídica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356104"/>
            <a:ext cx="9144000" cy="2334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42488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6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900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6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900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2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2" y="249936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1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42488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900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1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2" y="249936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900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6"/>
                </a:lnTo>
                <a:close/>
              </a:path>
            </a:pathLst>
          </a:custGeom>
          <a:ln w="24383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02023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6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900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6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900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2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2" y="249936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1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02023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900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1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2" y="249936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900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6"/>
                </a:lnTo>
                <a:close/>
              </a:path>
            </a:pathLst>
          </a:custGeom>
          <a:ln w="24383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58511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6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900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6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900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2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2" y="249936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1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58511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900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1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2" y="249936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900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6"/>
                </a:lnTo>
                <a:close/>
              </a:path>
            </a:pathLst>
          </a:custGeom>
          <a:ln w="24383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15000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6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900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6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900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6" y="499872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2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2" y="249936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1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15000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900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6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1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2" y="249936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6" y="499872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900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6"/>
                </a:lnTo>
                <a:close/>
              </a:path>
            </a:pathLst>
          </a:custGeom>
          <a:ln w="24383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96640" y="6281928"/>
            <a:ext cx="467118" cy="13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43884" y="6323076"/>
            <a:ext cx="357505" cy="5080"/>
          </a:xfrm>
          <a:custGeom>
            <a:avLst/>
            <a:gdLst/>
            <a:ahLst/>
            <a:cxnLst/>
            <a:rect l="l" t="t" r="r" b="b"/>
            <a:pathLst>
              <a:path w="357504" h="5079">
                <a:moveTo>
                  <a:pt x="0" y="4762"/>
                </a:moveTo>
                <a:lnTo>
                  <a:pt x="357124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56176" y="6248400"/>
            <a:ext cx="467118" cy="1348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03420" y="6289547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4" h="6350">
                <a:moveTo>
                  <a:pt x="0" y="6349"/>
                </a:moveTo>
                <a:lnTo>
                  <a:pt x="357124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12664" y="6248400"/>
            <a:ext cx="467118" cy="1348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59908" y="6289547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4" h="6350">
                <a:moveTo>
                  <a:pt x="0" y="6349"/>
                </a:moveTo>
                <a:lnTo>
                  <a:pt x="357124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71488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249935" y="0"/>
                </a:moveTo>
                <a:lnTo>
                  <a:pt x="205006" y="4026"/>
                </a:lnTo>
                <a:lnTo>
                  <a:pt x="162719" y="15636"/>
                </a:lnTo>
                <a:lnTo>
                  <a:pt x="123782" y="34123"/>
                </a:lnTo>
                <a:lnTo>
                  <a:pt x="88899" y="58781"/>
                </a:lnTo>
                <a:lnTo>
                  <a:pt x="58777" y="88905"/>
                </a:lnTo>
                <a:lnTo>
                  <a:pt x="34120" y="123788"/>
                </a:lnTo>
                <a:lnTo>
                  <a:pt x="15635" y="162725"/>
                </a:lnTo>
                <a:lnTo>
                  <a:pt x="4026" y="205009"/>
                </a:lnTo>
                <a:lnTo>
                  <a:pt x="0" y="249936"/>
                </a:lnTo>
                <a:lnTo>
                  <a:pt x="4026" y="294862"/>
                </a:lnTo>
                <a:lnTo>
                  <a:pt x="15635" y="337146"/>
                </a:lnTo>
                <a:lnTo>
                  <a:pt x="34120" y="376083"/>
                </a:lnTo>
                <a:lnTo>
                  <a:pt x="58777" y="410966"/>
                </a:lnTo>
                <a:lnTo>
                  <a:pt x="88899" y="441090"/>
                </a:lnTo>
                <a:lnTo>
                  <a:pt x="123782" y="465748"/>
                </a:lnTo>
                <a:lnTo>
                  <a:pt x="162719" y="484235"/>
                </a:lnTo>
                <a:lnTo>
                  <a:pt x="205006" y="495845"/>
                </a:lnTo>
                <a:lnTo>
                  <a:pt x="249935" y="499872"/>
                </a:lnTo>
                <a:lnTo>
                  <a:pt x="294865" y="495845"/>
                </a:lnTo>
                <a:lnTo>
                  <a:pt x="337152" y="484235"/>
                </a:lnTo>
                <a:lnTo>
                  <a:pt x="376089" y="465748"/>
                </a:lnTo>
                <a:lnTo>
                  <a:pt x="410972" y="441090"/>
                </a:lnTo>
                <a:lnTo>
                  <a:pt x="441094" y="410966"/>
                </a:lnTo>
                <a:lnTo>
                  <a:pt x="465751" y="376083"/>
                </a:lnTo>
                <a:lnTo>
                  <a:pt x="484236" y="337146"/>
                </a:lnTo>
                <a:lnTo>
                  <a:pt x="495845" y="294862"/>
                </a:lnTo>
                <a:lnTo>
                  <a:pt x="499871" y="249936"/>
                </a:lnTo>
                <a:lnTo>
                  <a:pt x="495845" y="205009"/>
                </a:lnTo>
                <a:lnTo>
                  <a:pt x="484236" y="162725"/>
                </a:lnTo>
                <a:lnTo>
                  <a:pt x="465751" y="123788"/>
                </a:lnTo>
                <a:lnTo>
                  <a:pt x="441094" y="88905"/>
                </a:lnTo>
                <a:lnTo>
                  <a:pt x="410972" y="58781"/>
                </a:lnTo>
                <a:lnTo>
                  <a:pt x="376089" y="34123"/>
                </a:lnTo>
                <a:lnTo>
                  <a:pt x="337152" y="15636"/>
                </a:lnTo>
                <a:lnTo>
                  <a:pt x="294865" y="4026"/>
                </a:lnTo>
                <a:lnTo>
                  <a:pt x="24993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71488" y="6071615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0" y="249936"/>
                </a:moveTo>
                <a:lnTo>
                  <a:pt x="4026" y="205009"/>
                </a:lnTo>
                <a:lnTo>
                  <a:pt x="15635" y="162725"/>
                </a:lnTo>
                <a:lnTo>
                  <a:pt x="34120" y="123788"/>
                </a:lnTo>
                <a:lnTo>
                  <a:pt x="58777" y="88905"/>
                </a:lnTo>
                <a:lnTo>
                  <a:pt x="88899" y="58781"/>
                </a:lnTo>
                <a:lnTo>
                  <a:pt x="123782" y="34123"/>
                </a:lnTo>
                <a:lnTo>
                  <a:pt x="162719" y="15636"/>
                </a:lnTo>
                <a:lnTo>
                  <a:pt x="205006" y="4026"/>
                </a:lnTo>
                <a:lnTo>
                  <a:pt x="249935" y="0"/>
                </a:lnTo>
                <a:lnTo>
                  <a:pt x="294865" y="4026"/>
                </a:lnTo>
                <a:lnTo>
                  <a:pt x="337152" y="15636"/>
                </a:lnTo>
                <a:lnTo>
                  <a:pt x="376089" y="34123"/>
                </a:lnTo>
                <a:lnTo>
                  <a:pt x="410972" y="58781"/>
                </a:lnTo>
                <a:lnTo>
                  <a:pt x="441094" y="88905"/>
                </a:lnTo>
                <a:lnTo>
                  <a:pt x="465751" y="123788"/>
                </a:lnTo>
                <a:lnTo>
                  <a:pt x="484236" y="162725"/>
                </a:lnTo>
                <a:lnTo>
                  <a:pt x="495845" y="205009"/>
                </a:lnTo>
                <a:lnTo>
                  <a:pt x="499871" y="249936"/>
                </a:lnTo>
                <a:lnTo>
                  <a:pt x="495845" y="294862"/>
                </a:lnTo>
                <a:lnTo>
                  <a:pt x="484236" y="337146"/>
                </a:lnTo>
                <a:lnTo>
                  <a:pt x="465751" y="376083"/>
                </a:lnTo>
                <a:lnTo>
                  <a:pt x="441094" y="410966"/>
                </a:lnTo>
                <a:lnTo>
                  <a:pt x="410972" y="441090"/>
                </a:lnTo>
                <a:lnTo>
                  <a:pt x="376089" y="465748"/>
                </a:lnTo>
                <a:lnTo>
                  <a:pt x="337152" y="484235"/>
                </a:lnTo>
                <a:lnTo>
                  <a:pt x="294865" y="495845"/>
                </a:lnTo>
                <a:lnTo>
                  <a:pt x="249935" y="499872"/>
                </a:lnTo>
                <a:lnTo>
                  <a:pt x="205006" y="495845"/>
                </a:lnTo>
                <a:lnTo>
                  <a:pt x="162719" y="484235"/>
                </a:lnTo>
                <a:lnTo>
                  <a:pt x="123782" y="465748"/>
                </a:lnTo>
                <a:lnTo>
                  <a:pt x="88899" y="441090"/>
                </a:lnTo>
                <a:lnTo>
                  <a:pt x="58777" y="410966"/>
                </a:lnTo>
                <a:lnTo>
                  <a:pt x="34120" y="376083"/>
                </a:lnTo>
                <a:lnTo>
                  <a:pt x="15635" y="337146"/>
                </a:lnTo>
                <a:lnTo>
                  <a:pt x="4026" y="294862"/>
                </a:lnTo>
                <a:lnTo>
                  <a:pt x="0" y="249936"/>
                </a:lnTo>
                <a:close/>
              </a:path>
            </a:pathLst>
          </a:custGeom>
          <a:ln w="24384">
            <a:solidFill>
              <a:srgbClr val="8B38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69152" y="6248400"/>
            <a:ext cx="467118" cy="1348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16396" y="6289547"/>
            <a:ext cx="357505" cy="6350"/>
          </a:xfrm>
          <a:custGeom>
            <a:avLst/>
            <a:gdLst/>
            <a:ahLst/>
            <a:cxnLst/>
            <a:rect l="l" t="t" r="r" b="b"/>
            <a:pathLst>
              <a:path w="357504" h="6350">
                <a:moveTo>
                  <a:pt x="0" y="6349"/>
                </a:moveTo>
                <a:lnTo>
                  <a:pt x="357124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450975" y="4962525"/>
            <a:ext cx="7401559" cy="1858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356870" algn="l"/>
                <a:tab pos="357505" algn="l"/>
              </a:tabLst>
            </a:pPr>
            <a:r>
              <a:rPr sz="1800" spc="-5" dirty="0">
                <a:latin typeface="Calibri"/>
                <a:cs typeface="Calibri"/>
              </a:rPr>
              <a:t>Nº de </a:t>
            </a:r>
            <a:r>
              <a:rPr sz="1800" spc="-10" dirty="0">
                <a:latin typeface="Calibri"/>
                <a:cs typeface="Calibri"/>
              </a:rPr>
              <a:t>ligações peptídicas </a:t>
            </a:r>
            <a:r>
              <a:rPr sz="1800" dirty="0">
                <a:latin typeface="Calibri"/>
                <a:cs typeface="Calibri"/>
              </a:rPr>
              <a:t>= </a:t>
            </a:r>
            <a:r>
              <a:rPr sz="1800" spc="-5" dirty="0">
                <a:latin typeface="Calibri"/>
                <a:cs typeface="Calibri"/>
              </a:rPr>
              <a:t>nº de aminoácidos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buFont typeface="Courier New"/>
              <a:buChar char="o"/>
              <a:tabLst>
                <a:tab pos="344170" algn="l"/>
                <a:tab pos="357505" algn="l"/>
              </a:tabLst>
            </a:pPr>
            <a:r>
              <a:rPr sz="1800" spc="-5" dirty="0">
                <a:latin typeface="Calibri"/>
                <a:cs typeface="Calibri"/>
              </a:rPr>
              <a:t>Ex: </a:t>
            </a:r>
            <a:r>
              <a:rPr sz="1800" spc="-10" dirty="0">
                <a:latin typeface="Calibri"/>
                <a:cs typeface="Calibri"/>
              </a:rPr>
              <a:t>Pentapeptídio: contém </a:t>
            </a:r>
            <a:r>
              <a:rPr sz="1800" dirty="0">
                <a:latin typeface="Calibri"/>
                <a:cs typeface="Calibri"/>
              </a:rPr>
              <a:t>5 </a:t>
            </a:r>
            <a:r>
              <a:rPr sz="1800" spc="-5" dirty="0">
                <a:latin typeface="Calibri"/>
                <a:cs typeface="Calibri"/>
              </a:rPr>
              <a:t>aminoácidos, </a:t>
            </a:r>
            <a:r>
              <a:rPr sz="1800" dirty="0">
                <a:latin typeface="Calibri"/>
                <a:cs typeface="Calibri"/>
              </a:rPr>
              <a:t>4 </a:t>
            </a:r>
            <a:r>
              <a:rPr sz="1800" spc="-10" dirty="0">
                <a:latin typeface="Calibri"/>
                <a:cs typeface="Calibri"/>
              </a:rPr>
              <a:t>ligações </a:t>
            </a:r>
            <a:r>
              <a:rPr sz="1800" spc="-5" dirty="0">
                <a:latin typeface="Calibri"/>
                <a:cs typeface="Calibri"/>
              </a:rPr>
              <a:t>peptídicas </a:t>
            </a:r>
            <a:r>
              <a:rPr sz="1800" dirty="0">
                <a:latin typeface="Calibri"/>
                <a:cs typeface="Calibri"/>
              </a:rPr>
              <a:t>4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águas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liberadas.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Times New Roman"/>
              <a:cs typeface="Times New Roman"/>
            </a:endParaRPr>
          </a:p>
          <a:p>
            <a:pPr marR="5080" algn="ctr">
              <a:lnSpc>
                <a:spcPct val="100000"/>
              </a:lnSpc>
              <a:tabLst>
                <a:tab pos="857250" algn="l"/>
                <a:tab pos="1714500" algn="l"/>
                <a:tab pos="2572385" algn="l"/>
                <a:tab pos="3429635" algn="l"/>
              </a:tabLst>
            </a:pPr>
            <a:r>
              <a:rPr sz="1800" dirty="0">
                <a:latin typeface="Arial"/>
                <a:cs typeface="Arial"/>
              </a:rPr>
              <a:t>A	A	A	A	A</a:t>
            </a:r>
            <a:endParaRPr sz="1800">
              <a:latin typeface="Arial"/>
              <a:cs typeface="Arial"/>
            </a:endParaRPr>
          </a:p>
          <a:p>
            <a:pPr marR="60325" algn="ctr">
              <a:lnSpc>
                <a:spcPct val="100000"/>
              </a:lnSpc>
              <a:spcBef>
                <a:spcPts val="1055"/>
              </a:spcBef>
              <a:tabLst>
                <a:tab pos="857250" algn="l"/>
                <a:tab pos="1714500" algn="l"/>
                <a:tab pos="2572385" algn="l"/>
              </a:tabLst>
            </a:pPr>
            <a:r>
              <a:rPr sz="1400" dirty="0">
                <a:latin typeface="Arial"/>
                <a:cs typeface="Arial"/>
              </a:rPr>
              <a:t>H</a:t>
            </a:r>
            <a:r>
              <a:rPr sz="1350" baseline="-21604" dirty="0">
                <a:latin typeface="Arial"/>
                <a:cs typeface="Arial"/>
              </a:rPr>
              <a:t>2</a:t>
            </a:r>
            <a:r>
              <a:rPr sz="1400" dirty="0">
                <a:latin typeface="Arial"/>
                <a:cs typeface="Arial"/>
              </a:rPr>
              <a:t>O	H</a:t>
            </a:r>
            <a:r>
              <a:rPr sz="1350" baseline="-21604" dirty="0">
                <a:latin typeface="Arial"/>
                <a:cs typeface="Arial"/>
              </a:rPr>
              <a:t>2</a:t>
            </a:r>
            <a:r>
              <a:rPr sz="1400" dirty="0">
                <a:latin typeface="Arial"/>
                <a:cs typeface="Arial"/>
              </a:rPr>
              <a:t>O	H</a:t>
            </a:r>
            <a:r>
              <a:rPr sz="1350" baseline="-21604" dirty="0">
                <a:latin typeface="Arial"/>
                <a:cs typeface="Arial"/>
              </a:rPr>
              <a:t>2</a:t>
            </a:r>
            <a:r>
              <a:rPr sz="1400" dirty="0">
                <a:latin typeface="Arial"/>
                <a:cs typeface="Arial"/>
              </a:rPr>
              <a:t>O	H</a:t>
            </a:r>
            <a:r>
              <a:rPr sz="1350" baseline="-21604" dirty="0">
                <a:latin typeface="Arial"/>
                <a:cs typeface="Arial"/>
              </a:rPr>
              <a:t>2</a:t>
            </a:r>
            <a:r>
              <a:rPr sz="1400" dirty="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773795" cy="443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50570" lvl="1" indent="-280670">
              <a:lnSpc>
                <a:spcPct val="100000"/>
              </a:lnSpc>
              <a:spcBef>
                <a:spcPts val="1440"/>
              </a:spcBef>
              <a:buAutoNum type="romanUcParenR"/>
              <a:tabLst>
                <a:tab pos="751205" algn="l"/>
              </a:tabLst>
            </a:pPr>
            <a:r>
              <a:rPr sz="1800" b="1" spc="-5" dirty="0">
                <a:latin typeface="Tahoma"/>
                <a:cs typeface="Tahoma"/>
              </a:rPr>
              <a:t>Aminoácidos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8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5" dirty="0">
                <a:latin typeface="Calibri"/>
                <a:cs typeface="Calibri"/>
              </a:rPr>
              <a:t>Existem </a:t>
            </a:r>
            <a:r>
              <a:rPr sz="1800" dirty="0">
                <a:latin typeface="Calibri"/>
                <a:cs typeface="Calibri"/>
              </a:rPr>
              <a:t>20 </a:t>
            </a:r>
            <a:r>
              <a:rPr sz="1800" spc="-5" dirty="0">
                <a:latin typeface="Calibri"/>
                <a:cs typeface="Calibri"/>
              </a:rPr>
              <a:t>aminoácidos </a:t>
            </a:r>
            <a:r>
              <a:rPr sz="1800" spc="-10" dirty="0">
                <a:latin typeface="Calibri"/>
                <a:cs typeface="Calibri"/>
              </a:rPr>
              <a:t>que constituem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15" dirty="0">
                <a:latin typeface="Calibri"/>
                <a:cs typeface="Calibri"/>
              </a:rPr>
              <a:t>proteínas </a:t>
            </a:r>
            <a:r>
              <a:rPr sz="1800" spc="-5" dirty="0">
                <a:latin typeface="Calibri"/>
                <a:cs typeface="Calibri"/>
              </a:rPr>
              <a:t>dos </a:t>
            </a:r>
            <a:r>
              <a:rPr sz="1800" spc="-15" dirty="0">
                <a:latin typeface="Calibri"/>
                <a:cs typeface="Calibri"/>
              </a:rPr>
              <a:t>seres</a:t>
            </a:r>
            <a:r>
              <a:rPr sz="1800" spc="2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vivos.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dirty="0">
                <a:latin typeface="Calibri"/>
                <a:cs typeface="Calibri"/>
              </a:rPr>
              <a:t>Os </a:t>
            </a:r>
            <a:r>
              <a:rPr sz="1800" spc="-5" dirty="0">
                <a:latin typeface="Calibri"/>
                <a:cs typeface="Calibri"/>
              </a:rPr>
              <a:t>aminoácidos </a:t>
            </a:r>
            <a:r>
              <a:rPr sz="1800" spc="-10" dirty="0">
                <a:latin typeface="Calibri"/>
                <a:cs typeface="Calibri"/>
              </a:rPr>
              <a:t>podem ser </a:t>
            </a:r>
            <a:r>
              <a:rPr sz="1800" spc="-5" dirty="0">
                <a:latin typeface="Calibri"/>
                <a:cs typeface="Calibri"/>
              </a:rPr>
              <a:t>classificados em dois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grupos:</a:t>
            </a:r>
            <a:endParaRPr sz="18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35"/>
              </a:spcBef>
              <a:buFont typeface="DejaVu Sans"/>
              <a:buChar char="▪"/>
            </a:pPr>
            <a:endParaRPr sz="1850">
              <a:latin typeface="Times New Roman"/>
              <a:cs typeface="Times New Roman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b="1" spc="-10" dirty="0">
                <a:latin typeface="Calibri"/>
                <a:cs typeface="Calibri"/>
              </a:rPr>
              <a:t>Aminoácidos </a:t>
            </a:r>
            <a:r>
              <a:rPr sz="1800" b="1" spc="-5" dirty="0">
                <a:latin typeface="Calibri"/>
                <a:cs typeface="Calibri"/>
              </a:rPr>
              <a:t>Essenciais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(8)</a:t>
            </a:r>
            <a:endParaRPr sz="1800">
              <a:latin typeface="Calibri"/>
              <a:cs typeface="Calibri"/>
            </a:endParaRPr>
          </a:p>
          <a:p>
            <a:pPr marL="2186305" lvl="4" indent="-344170">
              <a:lnSpc>
                <a:spcPct val="100000"/>
              </a:lnSpc>
              <a:buFont typeface="Arial"/>
              <a:buChar char="•"/>
              <a:tabLst>
                <a:tab pos="2186305" algn="l"/>
                <a:tab pos="2186940" algn="l"/>
              </a:tabLst>
            </a:pPr>
            <a:r>
              <a:rPr sz="1800" spc="-5" dirty="0">
                <a:latin typeface="Calibri"/>
                <a:cs typeface="Calibri"/>
              </a:rPr>
              <a:t>Não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são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produzidos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pelo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homem,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devem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por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isso,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serem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ingeridos</a:t>
            </a:r>
            <a:endParaRPr sz="1800">
              <a:latin typeface="Calibri"/>
              <a:cs typeface="Calibri"/>
            </a:endParaRPr>
          </a:p>
          <a:p>
            <a:pPr marL="218630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na </a:t>
            </a:r>
            <a:r>
              <a:rPr sz="1800" spc="-10" dirty="0">
                <a:latin typeface="Calibri"/>
                <a:cs typeface="Calibri"/>
              </a:rPr>
              <a:t>alimentação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(vegetais).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b="1" spc="-10" dirty="0">
                <a:latin typeface="Calibri"/>
                <a:cs typeface="Calibri"/>
              </a:rPr>
              <a:t>Aminoácidos </a:t>
            </a:r>
            <a:r>
              <a:rPr sz="1800" b="1" spc="-15" dirty="0">
                <a:latin typeface="Calibri"/>
                <a:cs typeface="Calibri"/>
              </a:rPr>
              <a:t>Naturais</a:t>
            </a:r>
            <a:r>
              <a:rPr sz="1800" b="1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(12)</a:t>
            </a:r>
            <a:endParaRPr sz="1800">
              <a:latin typeface="Calibri"/>
              <a:cs typeface="Calibri"/>
            </a:endParaRPr>
          </a:p>
          <a:p>
            <a:pPr marL="2186305" lvl="4" indent="-344170">
              <a:lnSpc>
                <a:spcPct val="100000"/>
              </a:lnSpc>
              <a:buFont typeface="Arial"/>
              <a:buChar char="•"/>
              <a:tabLst>
                <a:tab pos="2186305" algn="l"/>
                <a:tab pos="2186940" algn="l"/>
              </a:tabLst>
            </a:pP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spc="-10" dirty="0">
                <a:latin typeface="Calibri"/>
                <a:cs typeface="Calibri"/>
              </a:rPr>
              <a:t>produzidos pelo organismo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humano</a:t>
            </a:r>
            <a:endParaRPr sz="1800">
              <a:latin typeface="Calibri"/>
              <a:cs typeface="Calibri"/>
            </a:endParaRPr>
          </a:p>
          <a:p>
            <a:pPr lvl="4">
              <a:lnSpc>
                <a:spcPct val="100000"/>
              </a:lnSpc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lvl="4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650">
              <a:latin typeface="Times New Roman"/>
              <a:cs typeface="Times New Roman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Obs.: 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0" dirty="0">
                <a:latin typeface="Calibri"/>
                <a:cs typeface="Calibri"/>
              </a:rPr>
              <a:t>tradicional arroz com </a:t>
            </a:r>
            <a:r>
              <a:rPr sz="1800" spc="-15" dirty="0">
                <a:latin typeface="Calibri"/>
                <a:cs typeface="Calibri"/>
              </a:rPr>
              <a:t>feijão (mistura </a:t>
            </a:r>
            <a:r>
              <a:rPr sz="1800" spc="-5" dirty="0">
                <a:latin typeface="Calibri"/>
                <a:cs typeface="Calibri"/>
              </a:rPr>
              <a:t>de um cereal </a:t>
            </a:r>
            <a:r>
              <a:rPr sz="1800" dirty="0">
                <a:latin typeface="Calibri"/>
                <a:cs typeface="Calibri"/>
              </a:rPr>
              <a:t>com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leguminosa)</a:t>
            </a:r>
            <a:endParaRPr sz="1800">
              <a:latin typeface="Calibri"/>
              <a:cs typeface="Calibri"/>
            </a:endParaRPr>
          </a:p>
          <a:p>
            <a:pPr marL="1271905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contém </a:t>
            </a:r>
            <a:r>
              <a:rPr sz="1800" dirty="0">
                <a:latin typeface="Calibri"/>
                <a:cs typeface="Calibri"/>
              </a:rPr>
              <a:t>os 8 </a:t>
            </a:r>
            <a:r>
              <a:rPr sz="1800" spc="-5" dirty="0">
                <a:latin typeface="Calibri"/>
                <a:cs typeface="Calibri"/>
              </a:rPr>
              <a:t>aminoácidos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essenciais.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239759" cy="19615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862965" lvl="1" indent="-393065">
              <a:lnSpc>
                <a:spcPct val="100000"/>
              </a:lnSpc>
              <a:spcBef>
                <a:spcPts val="1440"/>
              </a:spcBef>
              <a:buAutoNum type="romanUcParenR" startAt="2"/>
              <a:tabLst>
                <a:tab pos="863600" algn="l"/>
              </a:tabLst>
            </a:pPr>
            <a:r>
              <a:rPr sz="1800" b="1" spc="-5" dirty="0">
                <a:latin typeface="Tahoma"/>
                <a:cs typeface="Tahoma"/>
              </a:rPr>
              <a:t>Estrutura das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8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Primária: </a:t>
            </a:r>
            <a:r>
              <a:rPr sz="1800" spc="-25" dirty="0">
                <a:latin typeface="Calibri"/>
                <a:cs typeface="Calibri"/>
              </a:rPr>
              <a:t>Linear, </a:t>
            </a:r>
            <a:r>
              <a:rPr sz="1800" spc="-5" dirty="0">
                <a:latin typeface="Calibri"/>
                <a:cs typeface="Calibri"/>
              </a:rPr>
              <a:t>aminoácidos </a:t>
            </a:r>
            <a:r>
              <a:rPr sz="1800" spc="-10" dirty="0">
                <a:latin typeface="Calibri"/>
                <a:cs typeface="Calibri"/>
              </a:rPr>
              <a:t>mantidos </a:t>
            </a:r>
            <a:r>
              <a:rPr sz="1800" spc="-5" dirty="0">
                <a:latin typeface="Calibri"/>
                <a:cs typeface="Calibri"/>
              </a:rPr>
              <a:t>pelas </a:t>
            </a:r>
            <a:r>
              <a:rPr sz="1800" spc="-10" dirty="0">
                <a:latin typeface="Calibri"/>
                <a:cs typeface="Calibri"/>
              </a:rPr>
              <a:t>ligações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peptídicas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Secundária: </a:t>
            </a:r>
            <a:r>
              <a:rPr sz="1800" spc="-15" dirty="0">
                <a:latin typeface="Calibri"/>
                <a:cs typeface="Calibri"/>
              </a:rPr>
              <a:t>Estrutura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helicoidal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5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25" dirty="0">
                <a:latin typeface="Calibri"/>
                <a:cs typeface="Calibri"/>
              </a:rPr>
              <a:t>Terciária: </a:t>
            </a:r>
            <a:r>
              <a:rPr sz="1800" spc="-10" dirty="0">
                <a:latin typeface="Calibri"/>
                <a:cs typeface="Calibri"/>
              </a:rPr>
              <a:t>Enovelamento </a:t>
            </a:r>
            <a:r>
              <a:rPr sz="1800" spc="-5" dirty="0">
                <a:latin typeface="Calibri"/>
                <a:cs typeface="Calibri"/>
              </a:rPr>
              <a:t>da </a:t>
            </a:r>
            <a:r>
              <a:rPr sz="1800" spc="-15" dirty="0">
                <a:latin typeface="Calibri"/>
                <a:cs typeface="Calibri"/>
              </a:rPr>
              <a:t>estrutura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helicoidal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Quaternária: </a:t>
            </a:r>
            <a:r>
              <a:rPr sz="1800" spc="-15" dirty="0">
                <a:latin typeface="Calibri"/>
                <a:cs typeface="Calibri"/>
              </a:rPr>
              <a:t>Agregação </a:t>
            </a:r>
            <a:r>
              <a:rPr sz="1800" spc="-5" dirty="0">
                <a:latin typeface="Calibri"/>
                <a:cs typeface="Calibri"/>
              </a:rPr>
              <a:t>de duas </a:t>
            </a:r>
            <a:r>
              <a:rPr sz="1800" dirty="0">
                <a:latin typeface="Calibri"/>
                <a:cs typeface="Calibri"/>
              </a:rPr>
              <a:t>ou mais </a:t>
            </a:r>
            <a:r>
              <a:rPr sz="1800" spc="-10" dirty="0">
                <a:latin typeface="Calibri"/>
                <a:cs typeface="Calibri"/>
              </a:rPr>
              <a:t>cadeias polipeptídicas</a:t>
            </a:r>
            <a:r>
              <a:rPr sz="1800" spc="3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enoveladas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6615" y="3285744"/>
            <a:ext cx="8391144" cy="23530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2884" y="5735523"/>
            <a:ext cx="7848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180" marR="5080" indent="-30480">
              <a:lnSpc>
                <a:spcPct val="100000"/>
              </a:lnSpc>
              <a:spcBef>
                <a:spcPts val="105"/>
              </a:spcBef>
            </a:pPr>
            <a:r>
              <a:rPr sz="1600" spc="0" dirty="0">
                <a:latin typeface="Calibri"/>
                <a:cs typeface="Calibri"/>
              </a:rPr>
              <a:t>E</a:t>
            </a:r>
            <a:r>
              <a:rPr sz="1600" spc="-30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a  </a:t>
            </a:r>
            <a:r>
              <a:rPr sz="1600" spc="-5" dirty="0">
                <a:latin typeface="Calibri"/>
                <a:cs typeface="Calibri"/>
              </a:rPr>
              <a:t>Primária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8894" y="5735523"/>
            <a:ext cx="937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6200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Calibri"/>
                <a:cs typeface="Calibri"/>
              </a:rPr>
              <a:t>Estrutura  </a:t>
            </a:r>
            <a:r>
              <a:rPr sz="1600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ec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d</a:t>
            </a:r>
            <a:r>
              <a:rPr sz="1600" spc="-10" dirty="0">
                <a:latin typeface="Calibri"/>
                <a:cs typeface="Calibri"/>
              </a:rPr>
              <a:t>ári</a:t>
            </a:r>
            <a:r>
              <a:rPr sz="1600" dirty="0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24858" y="5735523"/>
            <a:ext cx="7848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720" marR="5080" indent="-33655">
              <a:lnSpc>
                <a:spcPct val="100000"/>
              </a:lnSpc>
              <a:spcBef>
                <a:spcPts val="105"/>
              </a:spcBef>
            </a:pPr>
            <a:r>
              <a:rPr sz="1600" spc="0" dirty="0">
                <a:latin typeface="Calibri"/>
                <a:cs typeface="Calibri"/>
              </a:rPr>
              <a:t>E</a:t>
            </a:r>
            <a:r>
              <a:rPr sz="1600" spc="-30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a  </a:t>
            </a:r>
            <a:r>
              <a:rPr sz="1600" spc="-25" dirty="0">
                <a:latin typeface="Calibri"/>
                <a:cs typeface="Calibri"/>
              </a:rPr>
              <a:t>Terciária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08901" y="5663895"/>
            <a:ext cx="1019810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Calibri"/>
                <a:cs typeface="Calibri"/>
              </a:rPr>
              <a:t>Estrutura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Quaternária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849360" cy="5346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25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972819" lvl="1" indent="-502920">
              <a:lnSpc>
                <a:spcPct val="100000"/>
              </a:lnSpc>
              <a:spcBef>
                <a:spcPts val="1440"/>
              </a:spcBef>
              <a:buAutoNum type="romanUcParenR" startAt="3"/>
              <a:tabLst>
                <a:tab pos="973455" algn="l"/>
              </a:tabLst>
            </a:pPr>
            <a:r>
              <a:rPr sz="1800" b="1" spc="-5" dirty="0">
                <a:latin typeface="Tahoma"/>
                <a:cs typeface="Tahoma"/>
              </a:rPr>
              <a:t>Desnaturação</a:t>
            </a:r>
            <a:r>
              <a:rPr sz="1800" b="1" spc="-30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Protéica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8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Se </a:t>
            </a:r>
            <a:r>
              <a:rPr sz="1800" spc="-5" dirty="0">
                <a:latin typeface="Calibri"/>
                <a:cs typeface="Calibri"/>
              </a:rPr>
              <a:t>dá </a:t>
            </a:r>
            <a:r>
              <a:rPr sz="1800" spc="-10" dirty="0">
                <a:latin typeface="Calibri"/>
                <a:cs typeface="Calibri"/>
              </a:rPr>
              <a:t>pela modificação </a:t>
            </a:r>
            <a:r>
              <a:rPr sz="1800" spc="-5" dirty="0">
                <a:latin typeface="Calibri"/>
                <a:cs typeface="Calibri"/>
              </a:rPr>
              <a:t>da </a:t>
            </a:r>
            <a:r>
              <a:rPr sz="1800" spc="-10" dirty="0">
                <a:latin typeface="Calibri"/>
                <a:cs typeface="Calibri"/>
              </a:rPr>
              <a:t>forma tridimensional </a:t>
            </a:r>
            <a:r>
              <a:rPr sz="1800" spc="-5" dirty="0">
                <a:latin typeface="Calibri"/>
                <a:cs typeface="Calibri"/>
              </a:rPr>
              <a:t>da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proteína.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15" dirty="0">
                <a:latin typeface="Calibri"/>
                <a:cs typeface="Calibri"/>
              </a:rPr>
              <a:t>proteína </a:t>
            </a:r>
            <a:r>
              <a:rPr sz="1800" spc="-10" dirty="0">
                <a:latin typeface="Calibri"/>
                <a:cs typeface="Calibri"/>
              </a:rPr>
              <a:t>modificada </a:t>
            </a:r>
            <a:r>
              <a:rPr sz="1800" spc="-5" dirty="0">
                <a:latin typeface="Calibri"/>
                <a:cs typeface="Calibri"/>
              </a:rPr>
              <a:t>não </a:t>
            </a:r>
            <a:r>
              <a:rPr sz="1800" spc="-25" dirty="0">
                <a:latin typeface="Calibri"/>
                <a:cs typeface="Calibri"/>
              </a:rPr>
              <a:t>exerce </a:t>
            </a:r>
            <a:r>
              <a:rPr sz="1800" spc="-10" dirty="0">
                <a:latin typeface="Calibri"/>
                <a:cs typeface="Calibri"/>
              </a:rPr>
              <a:t>sua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função.</a:t>
            </a:r>
            <a:endParaRPr sz="1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445"/>
              </a:spcBef>
            </a:pPr>
            <a:r>
              <a:rPr sz="1800" spc="-25" dirty="0">
                <a:latin typeface="Calibri"/>
                <a:cs typeface="Calibri"/>
              </a:rPr>
              <a:t>Fatores: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4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30" dirty="0">
                <a:latin typeface="Calibri"/>
                <a:cs typeface="Calibri"/>
              </a:rPr>
              <a:t>Temperaturas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elevadas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Mudanças </a:t>
            </a:r>
            <a:r>
              <a:rPr sz="1800" spc="-5" dirty="0">
                <a:latin typeface="Calibri"/>
                <a:cs typeface="Calibri"/>
              </a:rPr>
              <a:t>de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pH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20" dirty="0">
                <a:latin typeface="Calibri"/>
                <a:cs typeface="Calibri"/>
              </a:rPr>
              <a:t>Detergentes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químicos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5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5" dirty="0">
                <a:latin typeface="Calibri"/>
                <a:cs typeface="Calibri"/>
              </a:rPr>
              <a:t>Solventes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orgânicos</a:t>
            </a:r>
            <a:endParaRPr sz="18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35"/>
              </a:spcBef>
              <a:buFont typeface="DejaVu Sans"/>
              <a:buChar char="▪"/>
            </a:pPr>
            <a:endParaRPr sz="1950">
              <a:latin typeface="Times New Roman"/>
              <a:cs typeface="Times New Roman"/>
            </a:endParaRPr>
          </a:p>
          <a:p>
            <a:pPr marL="905510" lvl="1" indent="-435609">
              <a:lnSpc>
                <a:spcPct val="100000"/>
              </a:lnSpc>
              <a:buAutoNum type="romanUcParenR" startAt="3"/>
              <a:tabLst>
                <a:tab pos="906144" algn="l"/>
              </a:tabLst>
            </a:pPr>
            <a:r>
              <a:rPr sz="1800" b="1" spc="-5" dirty="0">
                <a:latin typeface="Tahoma"/>
                <a:cs typeface="Tahoma"/>
              </a:rPr>
              <a:t>Funções das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Times New Roman"/>
              <a:cs typeface="Times New Roman"/>
            </a:endParaRPr>
          </a:p>
          <a:p>
            <a:pPr marL="1271905" indent="-344805">
              <a:lnSpc>
                <a:spcPct val="100000"/>
              </a:lnSpc>
              <a:buAutoNum type="alphaLcPeriod"/>
              <a:tabLst>
                <a:tab pos="1271905" algn="l"/>
                <a:tab pos="1272540" algn="l"/>
              </a:tabLst>
            </a:pP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Função</a:t>
            </a:r>
            <a:r>
              <a:rPr sz="1800" b="1" spc="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Estrutural</a:t>
            </a:r>
            <a:endParaRPr sz="1800">
              <a:latin typeface="Calibri"/>
              <a:cs typeface="Calibri"/>
            </a:endParaRPr>
          </a:p>
          <a:p>
            <a:pPr marL="1729105" lvl="1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As </a:t>
            </a:r>
            <a:r>
              <a:rPr sz="1800" spc="-15" dirty="0">
                <a:latin typeface="Calibri"/>
                <a:cs typeface="Calibri"/>
              </a:rPr>
              <a:t>proteínas </a:t>
            </a: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5" dirty="0">
                <a:latin typeface="Calibri"/>
                <a:cs typeface="Calibri"/>
              </a:rPr>
              <a:t>moléculas </a:t>
            </a:r>
            <a:r>
              <a:rPr sz="1800" spc="-15" dirty="0">
                <a:latin typeface="Calibri"/>
                <a:cs typeface="Calibri"/>
              </a:rPr>
              <a:t>orgânicas </a:t>
            </a:r>
            <a:r>
              <a:rPr sz="1800" dirty="0">
                <a:latin typeface="Calibri"/>
                <a:cs typeface="Calibri"/>
              </a:rPr>
              <a:t>mais </a:t>
            </a:r>
            <a:r>
              <a:rPr sz="1800" spc="-15" dirty="0">
                <a:latin typeface="Calibri"/>
                <a:cs typeface="Calibri"/>
              </a:rPr>
              <a:t>abundantes </a:t>
            </a:r>
            <a:r>
              <a:rPr sz="1800" spc="-5" dirty="0">
                <a:latin typeface="Calibri"/>
                <a:cs typeface="Calibri"/>
              </a:rPr>
              <a:t>do corpo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humano.</a:t>
            </a:r>
            <a:endParaRPr sz="1800">
              <a:latin typeface="Calibri"/>
              <a:cs typeface="Calibri"/>
            </a:endParaRPr>
          </a:p>
          <a:p>
            <a:pPr marL="1729105" lvl="1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Ex:</a:t>
            </a:r>
            <a:endParaRPr sz="1800">
              <a:latin typeface="Calibri"/>
              <a:cs typeface="Calibri"/>
            </a:endParaRPr>
          </a:p>
          <a:p>
            <a:pPr marL="2186305" lvl="2" indent="-344170">
              <a:lnSpc>
                <a:spcPct val="100000"/>
              </a:lnSpc>
              <a:buFont typeface="DejaVu Sans"/>
              <a:buChar char="✓"/>
              <a:tabLst>
                <a:tab pos="2186305" algn="l"/>
                <a:tab pos="2186940" algn="l"/>
                <a:tab pos="3256915" algn="l"/>
                <a:tab pos="4164965" algn="l"/>
                <a:tab pos="5863590" algn="l"/>
                <a:tab pos="6220460" algn="l"/>
                <a:tab pos="6805930" algn="l"/>
                <a:tab pos="7912734" algn="l"/>
              </a:tabLst>
            </a:pPr>
            <a:r>
              <a:rPr sz="1800" b="1" spc="-10" dirty="0">
                <a:latin typeface="Calibri"/>
                <a:cs typeface="Calibri"/>
              </a:rPr>
              <a:t>Colágeno:	</a:t>
            </a:r>
            <a:r>
              <a:rPr sz="1800" spc="-15" dirty="0">
                <a:latin typeface="Calibri"/>
                <a:cs typeface="Calibri"/>
              </a:rPr>
              <a:t>Proteína	</a:t>
            </a:r>
            <a:r>
              <a:rPr sz="1800" spc="-5" dirty="0">
                <a:latin typeface="Calibri"/>
                <a:cs typeface="Calibri"/>
              </a:rPr>
              <a:t>mais 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abundante	</a:t>
            </a:r>
            <a:r>
              <a:rPr sz="1800" spc="-10" dirty="0">
                <a:latin typeface="Calibri"/>
                <a:cs typeface="Calibri"/>
              </a:rPr>
              <a:t>da	</a:t>
            </a:r>
            <a:r>
              <a:rPr sz="1800" spc="-5" dirty="0">
                <a:latin typeface="Calibri"/>
                <a:cs typeface="Calibri"/>
              </a:rPr>
              <a:t>pele,	cartilagem	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órgãos.</a:t>
            </a:r>
            <a:endParaRPr sz="1800">
              <a:latin typeface="Calibri"/>
              <a:cs typeface="Calibri"/>
            </a:endParaRPr>
          </a:p>
          <a:p>
            <a:pPr marL="218630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Proporciona </a:t>
            </a:r>
            <a:r>
              <a:rPr sz="1800" spc="-15" dirty="0">
                <a:latin typeface="Calibri"/>
                <a:cs typeface="Calibri"/>
              </a:rPr>
              <a:t>resistência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0" dirty="0">
                <a:latin typeface="Calibri"/>
                <a:cs typeface="Calibri"/>
              </a:rPr>
              <a:t>elasticidade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essas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estruturas.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/>
          <p:nvPr/>
        </p:nvSpPr>
        <p:spPr>
          <a:xfrm>
            <a:off x="477941" y="2573288"/>
            <a:ext cx="3943020" cy="26889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72727" y="2492614"/>
            <a:ext cx="3884359" cy="26493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8739" y="1105280"/>
            <a:ext cx="4754245" cy="927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2)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Elementos químicos da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matéria</a:t>
            </a:r>
            <a:r>
              <a:rPr sz="1800" b="1" spc="-85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10" dirty="0">
                <a:solidFill>
                  <a:srgbClr val="244060"/>
                </a:solidFill>
                <a:latin typeface="Tahoma"/>
                <a:cs typeface="Tahoma"/>
              </a:rPr>
              <a:t>viva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Principais </a:t>
            </a:r>
            <a:r>
              <a:rPr sz="1800" spc="-10" dirty="0">
                <a:latin typeface="Calibri"/>
                <a:cs typeface="Calibri"/>
              </a:rPr>
              <a:t>substâncias </a:t>
            </a:r>
            <a:r>
              <a:rPr sz="1800" spc="-20" dirty="0">
                <a:latin typeface="Calibri"/>
                <a:cs typeface="Calibri"/>
              </a:rPr>
              <a:t>presentes </a:t>
            </a:r>
            <a:r>
              <a:rPr sz="1800" spc="-5" dirty="0">
                <a:latin typeface="Calibri"/>
                <a:cs typeface="Calibri"/>
              </a:rPr>
              <a:t>na </a:t>
            </a:r>
            <a:r>
              <a:rPr sz="1800" spc="-15" dirty="0">
                <a:latin typeface="Calibri"/>
                <a:cs typeface="Calibri"/>
              </a:rPr>
              <a:t>matéria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viva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847455" cy="4980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905510" lvl="1" indent="-435609">
              <a:lnSpc>
                <a:spcPct val="100000"/>
              </a:lnSpc>
              <a:spcBef>
                <a:spcPts val="1440"/>
              </a:spcBef>
              <a:buAutoNum type="romanUcParenR" startAt="4"/>
              <a:tabLst>
                <a:tab pos="906144" algn="l"/>
              </a:tabLst>
            </a:pPr>
            <a:r>
              <a:rPr sz="1800" b="1" spc="-5" dirty="0">
                <a:latin typeface="Tahoma"/>
                <a:cs typeface="Tahoma"/>
              </a:rPr>
              <a:t>Funções das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Tahoma"/>
              <a:buAutoNum type="romanUcParenR" startAt="4"/>
            </a:pPr>
            <a:endParaRPr sz="1750">
              <a:latin typeface="Times New Roman"/>
              <a:cs typeface="Times New Roman"/>
            </a:endParaRPr>
          </a:p>
          <a:p>
            <a:pPr marL="2186305" lvl="2" indent="-344170">
              <a:lnSpc>
                <a:spcPct val="100000"/>
              </a:lnSpc>
              <a:buFont typeface="DejaVu Sans"/>
              <a:buChar char="✓"/>
              <a:tabLst>
                <a:tab pos="2186305" algn="l"/>
                <a:tab pos="2186940" algn="l"/>
              </a:tabLst>
            </a:pPr>
            <a:r>
              <a:rPr sz="1800" b="1" spc="-10" dirty="0">
                <a:latin typeface="Calibri"/>
                <a:cs typeface="Calibri"/>
              </a:rPr>
              <a:t>Elastina: </a:t>
            </a:r>
            <a:r>
              <a:rPr sz="1800" spc="-10" dirty="0">
                <a:latin typeface="Calibri"/>
                <a:cs typeface="Calibri"/>
              </a:rPr>
              <a:t>Proteína elástica  presente </a:t>
            </a:r>
            <a:r>
              <a:rPr sz="1800" spc="-5" dirty="0">
                <a:latin typeface="Calibri"/>
                <a:cs typeface="Calibri"/>
              </a:rPr>
              <a:t>em  </a:t>
            </a:r>
            <a:r>
              <a:rPr sz="1800" spc="-10" dirty="0">
                <a:latin typeface="Calibri"/>
                <a:cs typeface="Calibri"/>
              </a:rPr>
              <a:t>órgãos </a:t>
            </a:r>
            <a:r>
              <a:rPr sz="1800" spc="-5" dirty="0">
                <a:latin typeface="Calibri"/>
                <a:cs typeface="Calibri"/>
              </a:rPr>
              <a:t>como pulmões, 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parede</a:t>
            </a:r>
            <a:endParaRPr sz="1800">
              <a:latin typeface="Calibri"/>
              <a:cs typeface="Calibri"/>
            </a:endParaRPr>
          </a:p>
          <a:p>
            <a:pPr marL="218630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de vasos sanguíneos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ligamentos.</a:t>
            </a:r>
            <a:endParaRPr sz="1800">
              <a:latin typeface="Calibri"/>
              <a:cs typeface="Calibri"/>
            </a:endParaRPr>
          </a:p>
          <a:p>
            <a:pPr marL="2186305" lvl="2" indent="-344170">
              <a:lnSpc>
                <a:spcPct val="100000"/>
              </a:lnSpc>
              <a:spcBef>
                <a:spcPts val="1440"/>
              </a:spcBef>
              <a:buFont typeface="DejaVu Sans"/>
              <a:buChar char="✓"/>
              <a:tabLst>
                <a:tab pos="2186305" algn="l"/>
                <a:tab pos="2186940" algn="l"/>
              </a:tabLst>
            </a:pPr>
            <a:r>
              <a:rPr sz="1800" b="1" spc="-15" dirty="0">
                <a:latin typeface="Calibri"/>
                <a:cs typeface="Calibri"/>
              </a:rPr>
              <a:t>Queratina: </a:t>
            </a:r>
            <a:r>
              <a:rPr sz="1800" spc="-15" dirty="0">
                <a:latin typeface="Calibri"/>
                <a:cs typeface="Calibri"/>
              </a:rPr>
              <a:t>Fibras resistentes </a:t>
            </a:r>
            <a:r>
              <a:rPr sz="1800" spc="-10" dirty="0">
                <a:latin typeface="Calibri"/>
                <a:cs typeface="Calibri"/>
              </a:rPr>
              <a:t>encontradas </a:t>
            </a:r>
            <a:r>
              <a:rPr sz="1800" spc="-5" dirty="0">
                <a:latin typeface="Calibri"/>
                <a:cs typeface="Calibri"/>
              </a:rPr>
              <a:t>nos </a:t>
            </a:r>
            <a:r>
              <a:rPr sz="1800" dirty="0">
                <a:latin typeface="Calibri"/>
                <a:cs typeface="Calibri"/>
              </a:rPr>
              <a:t>cabelos, </a:t>
            </a:r>
            <a:r>
              <a:rPr sz="1800" spc="-5" dirty="0">
                <a:latin typeface="Calibri"/>
                <a:cs typeface="Calibri"/>
              </a:rPr>
              <a:t>unhas, </a:t>
            </a:r>
            <a:r>
              <a:rPr sz="1800" spc="-10" dirty="0">
                <a:latin typeface="Calibri"/>
                <a:cs typeface="Calibri"/>
              </a:rPr>
              <a:t>chifres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218630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cascos.</a:t>
            </a:r>
            <a:endParaRPr sz="1800">
              <a:latin typeface="Calibri"/>
              <a:cs typeface="Calibri"/>
            </a:endParaRPr>
          </a:p>
          <a:p>
            <a:pPr marL="1162050" indent="-234950">
              <a:lnSpc>
                <a:spcPct val="100000"/>
              </a:lnSpc>
              <a:spcBef>
                <a:spcPts val="1445"/>
              </a:spcBef>
              <a:buAutoNum type="alphaLcPeriod" startAt="2"/>
              <a:tabLst>
                <a:tab pos="1162685" algn="l"/>
              </a:tabLst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Função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Hormonal</a:t>
            </a:r>
            <a:endParaRPr sz="1800">
              <a:latin typeface="Calibri"/>
              <a:cs typeface="Calibri"/>
            </a:endParaRPr>
          </a:p>
          <a:p>
            <a:pPr marL="1729105" lvl="1" indent="-344170">
              <a:lnSpc>
                <a:spcPct val="100000"/>
              </a:lnSpc>
              <a:spcBef>
                <a:spcPts val="1440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20" dirty="0">
                <a:latin typeface="Calibri"/>
                <a:cs typeface="Calibri"/>
              </a:rPr>
              <a:t>Vários </a:t>
            </a:r>
            <a:r>
              <a:rPr sz="1800" spc="-5" dirty="0">
                <a:latin typeface="Calibri"/>
                <a:cs typeface="Calibri"/>
              </a:rPr>
              <a:t>hormônios são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proteínas.</a:t>
            </a:r>
            <a:endParaRPr sz="1800">
              <a:latin typeface="Calibri"/>
              <a:cs typeface="Calibri"/>
            </a:endParaRPr>
          </a:p>
          <a:p>
            <a:pPr marL="1729105" lvl="1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Ex: Insulina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0" dirty="0">
                <a:latin typeface="Calibri"/>
                <a:cs typeface="Calibri"/>
              </a:rPr>
              <a:t>glucagon (controle </a:t>
            </a:r>
            <a:r>
              <a:rPr sz="1800" spc="-5" dirty="0">
                <a:latin typeface="Calibri"/>
                <a:cs typeface="Calibri"/>
              </a:rPr>
              <a:t>da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glicemia)</a:t>
            </a:r>
            <a:endParaRPr sz="1800">
              <a:latin typeface="Calibri"/>
              <a:cs typeface="Calibri"/>
            </a:endParaRPr>
          </a:p>
          <a:p>
            <a:pPr marL="1134110" indent="-207010">
              <a:lnSpc>
                <a:spcPct val="100000"/>
              </a:lnSpc>
              <a:spcBef>
                <a:spcPts val="1685"/>
              </a:spcBef>
              <a:buAutoNum type="alphaLcPeriod" startAt="2"/>
              <a:tabLst>
                <a:tab pos="1134745" algn="l"/>
              </a:tabLst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Função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Calibri"/>
                <a:cs typeface="Calibri"/>
              </a:rPr>
              <a:t>Respiratória</a:t>
            </a:r>
            <a:endParaRPr sz="1800">
              <a:latin typeface="Calibri"/>
              <a:cs typeface="Calibri"/>
            </a:endParaRPr>
          </a:p>
          <a:p>
            <a:pPr marL="1729105" marR="5080" lvl="1" indent="-344170" algn="just">
              <a:lnSpc>
                <a:spcPct val="100000"/>
              </a:lnSpc>
              <a:spcBef>
                <a:spcPts val="1440"/>
              </a:spcBef>
              <a:buFont typeface="Courier New"/>
              <a:buChar char="o"/>
              <a:tabLst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Hemoglobina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Mioglobina são </a:t>
            </a:r>
            <a:r>
              <a:rPr sz="1800" spc="-10" dirty="0">
                <a:latin typeface="Calibri"/>
                <a:cs typeface="Calibri"/>
              </a:rPr>
              <a:t>pigmentos presente </a:t>
            </a:r>
            <a:r>
              <a:rPr sz="1800" spc="-5" dirty="0">
                <a:latin typeface="Calibri"/>
                <a:cs typeface="Calibri"/>
              </a:rPr>
              <a:t>nas hemácias que  </a:t>
            </a:r>
            <a:r>
              <a:rPr sz="1800" spc="-10" dirty="0">
                <a:latin typeface="Calibri"/>
                <a:cs typeface="Calibri"/>
              </a:rPr>
              <a:t>transportam oxigênio </a:t>
            </a:r>
            <a:r>
              <a:rPr sz="1800" spc="-15" dirty="0">
                <a:latin typeface="Calibri"/>
                <a:cs typeface="Calibri"/>
              </a:rPr>
              <a:t>para </a:t>
            </a:r>
            <a:r>
              <a:rPr sz="1800" spc="-5" dirty="0">
                <a:latin typeface="Calibri"/>
                <a:cs typeface="Calibri"/>
              </a:rPr>
              <a:t>que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5" dirty="0">
                <a:latin typeface="Calibri"/>
                <a:cs typeface="Calibri"/>
              </a:rPr>
              <a:t>células possam </a:t>
            </a:r>
            <a:r>
              <a:rPr sz="1800" spc="-10" dirty="0">
                <a:latin typeface="Calibri"/>
                <a:cs typeface="Calibri"/>
              </a:rPr>
              <a:t>realizar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5" dirty="0">
                <a:latin typeface="Calibri"/>
                <a:cs typeface="Calibri"/>
              </a:rPr>
              <a:t>respiração  </a:t>
            </a:r>
            <a:r>
              <a:rPr sz="1800" spc="-30" dirty="0">
                <a:latin typeface="Calibri"/>
                <a:cs typeface="Calibri"/>
              </a:rPr>
              <a:t>celular.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844280" cy="549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905510" lvl="1" indent="-435609">
              <a:lnSpc>
                <a:spcPct val="100000"/>
              </a:lnSpc>
              <a:spcBef>
                <a:spcPts val="1440"/>
              </a:spcBef>
              <a:buAutoNum type="romanUcParenR" startAt="4"/>
              <a:tabLst>
                <a:tab pos="906144" algn="l"/>
              </a:tabLst>
            </a:pPr>
            <a:r>
              <a:rPr sz="1800" b="1" spc="-5" dirty="0">
                <a:latin typeface="Tahoma"/>
                <a:cs typeface="Tahoma"/>
              </a:rPr>
              <a:t>Funções das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1162050" lvl="2" indent="-234950">
              <a:lnSpc>
                <a:spcPct val="100000"/>
              </a:lnSpc>
              <a:spcBef>
                <a:spcPts val="1320"/>
              </a:spcBef>
              <a:buAutoNum type="alphaLcPeriod" startAt="4"/>
              <a:tabLst>
                <a:tab pos="1162685" algn="l"/>
              </a:tabLst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Função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Calibri"/>
                <a:cs typeface="Calibri"/>
              </a:rPr>
              <a:t>Contrátil</a:t>
            </a:r>
            <a:endParaRPr sz="1800">
              <a:latin typeface="Calibri"/>
              <a:cs typeface="Calibri"/>
            </a:endParaRPr>
          </a:p>
          <a:p>
            <a:pPr marL="1729105" marR="6985" lvl="3" indent="-344170">
              <a:lnSpc>
                <a:spcPct val="100000"/>
              </a:lnSpc>
              <a:spcBef>
                <a:spcPts val="1445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Actina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Miosina são </a:t>
            </a:r>
            <a:r>
              <a:rPr sz="1800" spc="-10" dirty="0">
                <a:latin typeface="Calibri"/>
                <a:cs typeface="Calibri"/>
              </a:rPr>
              <a:t>proteínas presentes </a:t>
            </a:r>
            <a:r>
              <a:rPr sz="1800" dirty="0">
                <a:latin typeface="Calibri"/>
                <a:cs typeface="Calibri"/>
              </a:rPr>
              <a:t>nas </a:t>
            </a:r>
            <a:r>
              <a:rPr sz="1800" spc="-5" dirty="0">
                <a:latin typeface="Calibri"/>
                <a:cs typeface="Calibri"/>
              </a:rPr>
              <a:t>células musculares, onde são  </a:t>
            </a:r>
            <a:r>
              <a:rPr sz="1800" spc="-15" dirty="0">
                <a:latin typeface="Calibri"/>
                <a:cs typeface="Calibri"/>
              </a:rPr>
              <a:t>responsáveis </a:t>
            </a:r>
            <a:r>
              <a:rPr sz="1800" spc="-5" dirty="0">
                <a:latin typeface="Calibri"/>
                <a:cs typeface="Calibri"/>
              </a:rPr>
              <a:t>pelo </a:t>
            </a:r>
            <a:r>
              <a:rPr sz="1800" spc="-10" dirty="0">
                <a:latin typeface="Calibri"/>
                <a:cs typeface="Calibri"/>
              </a:rPr>
              <a:t>mecanismo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5" dirty="0">
                <a:latin typeface="Calibri"/>
                <a:cs typeface="Calibri"/>
              </a:rPr>
              <a:t>contração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muscular.</a:t>
            </a:r>
            <a:endParaRPr sz="1800">
              <a:latin typeface="Calibri"/>
              <a:cs typeface="Calibri"/>
            </a:endParaRPr>
          </a:p>
          <a:p>
            <a:pPr marL="1152525" lvl="2" indent="-225425">
              <a:lnSpc>
                <a:spcPct val="100000"/>
              </a:lnSpc>
              <a:spcBef>
                <a:spcPts val="1440"/>
              </a:spcBef>
              <a:buAutoNum type="alphaLcPeriod" startAt="4"/>
              <a:tabLst>
                <a:tab pos="1153160" algn="l"/>
              </a:tabLst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Função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Carreadora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1440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5" dirty="0">
                <a:latin typeface="Calibri"/>
                <a:cs typeface="Calibri"/>
              </a:rPr>
              <a:t>Existem </a:t>
            </a:r>
            <a:r>
              <a:rPr sz="1800" spc="-10" dirty="0">
                <a:latin typeface="Calibri"/>
                <a:cs typeface="Calibri"/>
              </a:rPr>
              <a:t>várias proteínas na membrana plasmática </a:t>
            </a:r>
            <a:r>
              <a:rPr sz="1800" spc="0" dirty="0">
                <a:latin typeface="Calibri"/>
                <a:cs typeface="Calibri"/>
              </a:rPr>
              <a:t>das </a:t>
            </a:r>
            <a:r>
              <a:rPr sz="1800" spc="-5" dirty="0">
                <a:latin typeface="Calibri"/>
                <a:cs typeface="Calibri"/>
              </a:rPr>
              <a:t>células,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responsáveis</a:t>
            </a:r>
            <a:endParaRPr sz="1800">
              <a:latin typeface="Calibri"/>
              <a:cs typeface="Calibri"/>
            </a:endParaRPr>
          </a:p>
          <a:p>
            <a:pPr marL="172910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pelo </a:t>
            </a:r>
            <a:r>
              <a:rPr sz="1800" spc="-15" dirty="0">
                <a:latin typeface="Calibri"/>
                <a:cs typeface="Calibri"/>
              </a:rPr>
              <a:t>transporte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0" dirty="0">
                <a:latin typeface="Calibri"/>
                <a:cs typeface="Calibri"/>
              </a:rPr>
              <a:t>substâncias </a:t>
            </a:r>
            <a:r>
              <a:rPr sz="1800" spc="-20" dirty="0">
                <a:latin typeface="Calibri"/>
                <a:cs typeface="Calibri"/>
              </a:rPr>
              <a:t>para 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interior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5" dirty="0">
                <a:latin typeface="Calibri"/>
                <a:cs typeface="Calibri"/>
              </a:rPr>
              <a:t>exterior </a:t>
            </a:r>
            <a:r>
              <a:rPr sz="1800" spc="-5" dirty="0">
                <a:latin typeface="Calibri"/>
                <a:cs typeface="Calibri"/>
              </a:rPr>
              <a:t>da</a:t>
            </a:r>
            <a:r>
              <a:rPr sz="1800" spc="3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célula.</a:t>
            </a:r>
            <a:endParaRPr sz="1800">
              <a:latin typeface="Calibri"/>
              <a:cs typeface="Calibri"/>
            </a:endParaRPr>
          </a:p>
          <a:p>
            <a:pPr marL="1101090" lvl="2" indent="-173990">
              <a:lnSpc>
                <a:spcPct val="100000"/>
              </a:lnSpc>
              <a:spcBef>
                <a:spcPts val="1440"/>
              </a:spcBef>
              <a:buAutoNum type="alphaLcPeriod" startAt="6"/>
              <a:tabLst>
                <a:tab pos="1101725" algn="l"/>
              </a:tabLst>
            </a:pP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Função</a:t>
            </a:r>
            <a:r>
              <a:rPr sz="1800" b="1" spc="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Imunológica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1440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As moléculas </a:t>
            </a:r>
            <a:r>
              <a:rPr sz="1800" dirty="0">
                <a:latin typeface="Calibri"/>
                <a:cs typeface="Calibri"/>
              </a:rPr>
              <a:t>de </a:t>
            </a:r>
            <a:r>
              <a:rPr sz="1800" spc="-15" dirty="0">
                <a:latin typeface="Calibri"/>
                <a:cs typeface="Calibri"/>
              </a:rPr>
              <a:t>defesa </a:t>
            </a:r>
            <a:r>
              <a:rPr sz="1800" spc="-5" dirty="0">
                <a:latin typeface="Calibri"/>
                <a:cs typeface="Calibri"/>
              </a:rPr>
              <a:t>do </a:t>
            </a:r>
            <a:r>
              <a:rPr sz="1800" spc="-10" dirty="0">
                <a:latin typeface="Calibri"/>
                <a:cs typeface="Calibri"/>
              </a:rPr>
              <a:t>sistema </a:t>
            </a:r>
            <a:r>
              <a:rPr sz="1800" spc="-5" dirty="0">
                <a:latin typeface="Calibri"/>
                <a:cs typeface="Calibri"/>
              </a:rPr>
              <a:t>imune são </a:t>
            </a:r>
            <a:r>
              <a:rPr sz="1800" spc="-10" dirty="0">
                <a:latin typeface="Calibri"/>
                <a:cs typeface="Calibri"/>
              </a:rPr>
              <a:t>proteínas</a:t>
            </a:r>
            <a:r>
              <a:rPr sz="1800" spc="3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denominadas</a:t>
            </a:r>
            <a:endParaRPr sz="1800">
              <a:latin typeface="Calibri"/>
              <a:cs typeface="Calibri"/>
            </a:endParaRPr>
          </a:p>
          <a:p>
            <a:pPr marL="172910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anticorpos </a:t>
            </a:r>
            <a:r>
              <a:rPr sz="1800" dirty="0">
                <a:latin typeface="Calibri"/>
                <a:cs typeface="Calibri"/>
              </a:rPr>
              <a:t>ou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imunoglobulinas.</a:t>
            </a:r>
            <a:endParaRPr sz="1800">
              <a:latin typeface="Calibri"/>
              <a:cs typeface="Calibri"/>
            </a:endParaRPr>
          </a:p>
          <a:p>
            <a:pPr marL="1146810" lvl="2" indent="-219710">
              <a:lnSpc>
                <a:spcPct val="100000"/>
              </a:lnSpc>
              <a:spcBef>
                <a:spcPts val="1445"/>
              </a:spcBef>
              <a:buAutoNum type="alphaLcPeriod" startAt="7"/>
              <a:tabLst>
                <a:tab pos="1147445" algn="l"/>
              </a:tabLst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Função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Calibri"/>
                <a:cs typeface="Calibri"/>
              </a:rPr>
              <a:t>Catalítica</a:t>
            </a:r>
            <a:endParaRPr sz="1800">
              <a:latin typeface="Calibri"/>
              <a:cs typeface="Calibri"/>
            </a:endParaRPr>
          </a:p>
          <a:p>
            <a:pPr marL="1729105" marR="5080" lvl="3" indent="-344170">
              <a:lnSpc>
                <a:spcPct val="100000"/>
              </a:lnSpc>
              <a:spcBef>
                <a:spcPts val="1440"/>
              </a:spcBef>
              <a:buFont typeface="Courier New"/>
              <a:buChar char="o"/>
              <a:tabLst>
                <a:tab pos="1729105" algn="l"/>
                <a:tab pos="1729739" algn="l"/>
                <a:tab pos="4079875" algn="l"/>
                <a:tab pos="6381750" algn="l"/>
                <a:tab pos="7329805" algn="l"/>
              </a:tabLst>
            </a:pPr>
            <a:r>
              <a:rPr sz="1800" spc="-5" dirty="0">
                <a:latin typeface="Calibri"/>
                <a:cs typeface="Calibri"/>
              </a:rPr>
              <a:t>As 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enzimas, 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moléculas	que 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aceleram 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reações	</a:t>
            </a:r>
            <a:r>
              <a:rPr sz="1800" spc="-5" dirty="0">
                <a:latin typeface="Calibri"/>
                <a:cs typeface="Calibri"/>
              </a:rPr>
              <a:t>químicas	no </a:t>
            </a:r>
            <a:r>
              <a:rPr sz="1800" spc="-10" dirty="0">
                <a:latin typeface="Calibri"/>
                <a:cs typeface="Calibri"/>
              </a:rPr>
              <a:t>interior </a:t>
            </a:r>
            <a:r>
              <a:rPr sz="1800" spc="-5" dirty="0">
                <a:latin typeface="Calibri"/>
                <a:cs typeface="Calibri"/>
              </a:rPr>
              <a:t>das  células, são </a:t>
            </a:r>
            <a:r>
              <a:rPr sz="1800" spc="-10" dirty="0">
                <a:latin typeface="Calibri"/>
                <a:cs typeface="Calibri"/>
              </a:rPr>
              <a:t>todas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proteínas.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7929880" cy="507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93115" lvl="1" indent="-323215">
              <a:lnSpc>
                <a:spcPct val="100000"/>
              </a:lnSpc>
              <a:spcBef>
                <a:spcPts val="1440"/>
              </a:spcBef>
              <a:buAutoNum type="romanUcParenR" startAt="5"/>
              <a:tabLst>
                <a:tab pos="793750" algn="l"/>
              </a:tabLst>
            </a:pPr>
            <a:r>
              <a:rPr sz="1800" b="1" spc="-5" dirty="0">
                <a:latin typeface="Tahoma"/>
                <a:cs typeface="Tahoma"/>
              </a:rPr>
              <a:t>Enzimas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132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Enzimas são </a:t>
            </a:r>
            <a:r>
              <a:rPr sz="1800" spc="-15" dirty="0">
                <a:latin typeface="Calibri"/>
                <a:cs typeface="Calibri"/>
              </a:rPr>
              <a:t>proteínas </a:t>
            </a:r>
            <a:r>
              <a:rPr sz="1800" spc="-10" dirty="0">
                <a:latin typeface="Calibri"/>
                <a:cs typeface="Calibri"/>
              </a:rPr>
              <a:t>que atuam </a:t>
            </a:r>
            <a:r>
              <a:rPr sz="1800" spc="-5" dirty="0">
                <a:latin typeface="Calibri"/>
                <a:cs typeface="Calibri"/>
              </a:rPr>
              <a:t>como </a:t>
            </a:r>
            <a:r>
              <a:rPr sz="1800" b="1" i="1" spc="-10" dirty="0">
                <a:latin typeface="Calibri"/>
                <a:cs typeface="Calibri"/>
              </a:rPr>
              <a:t>catalisadores</a:t>
            </a:r>
            <a:r>
              <a:rPr sz="1800" b="1" i="1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biológicos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15" dirty="0">
                <a:latin typeface="Calibri"/>
                <a:cs typeface="Calibri"/>
              </a:rPr>
              <a:t>Aceleram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velocidade </a:t>
            </a:r>
            <a:r>
              <a:rPr sz="1800" spc="-5" dirty="0">
                <a:latin typeface="Calibri"/>
                <a:cs typeface="Calibri"/>
              </a:rPr>
              <a:t>das </a:t>
            </a:r>
            <a:r>
              <a:rPr sz="1800" spc="-10" dirty="0">
                <a:latin typeface="Calibri"/>
                <a:cs typeface="Calibri"/>
              </a:rPr>
              <a:t>reações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químicas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Não </a:t>
            </a:r>
            <a:r>
              <a:rPr sz="1800" spc="-15" dirty="0">
                <a:latin typeface="Calibri"/>
                <a:cs typeface="Calibri"/>
              </a:rPr>
              <a:t>alteram </a:t>
            </a:r>
            <a:r>
              <a:rPr sz="1800" dirty="0">
                <a:latin typeface="Calibri"/>
                <a:cs typeface="Calibri"/>
              </a:rPr>
              <a:t>os </a:t>
            </a:r>
            <a:r>
              <a:rPr sz="1800" spc="-15" dirty="0">
                <a:latin typeface="Calibri"/>
                <a:cs typeface="Calibri"/>
              </a:rPr>
              <a:t>produtos </a:t>
            </a:r>
            <a:r>
              <a:rPr sz="1800" spc="-5" dirty="0">
                <a:latin typeface="Calibri"/>
                <a:cs typeface="Calibri"/>
              </a:rPr>
              <a:t>finais das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reações</a:t>
            </a:r>
            <a:endParaRPr sz="1800">
              <a:latin typeface="Calibri"/>
              <a:cs typeface="Calibri"/>
            </a:endParaRPr>
          </a:p>
          <a:p>
            <a:pPr lvl="3">
              <a:lnSpc>
                <a:spcPct val="100000"/>
              </a:lnSpc>
              <a:spcBef>
                <a:spcPts val="30"/>
              </a:spcBef>
              <a:buFont typeface="Courier New"/>
              <a:buChar char="o"/>
            </a:pPr>
            <a:endParaRPr sz="1850">
              <a:latin typeface="Times New Roman"/>
              <a:cs typeface="Times New Roman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5" dirty="0">
                <a:latin typeface="Calibri"/>
                <a:cs typeface="Calibri"/>
              </a:rPr>
              <a:t>Classificação das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enzimas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729105" indent="-344170">
              <a:lnSpc>
                <a:spcPct val="100000"/>
              </a:lnSpc>
              <a:buAutoNum type="alphaLcPeriod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Simples (formada </a:t>
            </a:r>
            <a:r>
              <a:rPr sz="1800" spc="-5" dirty="0">
                <a:latin typeface="Calibri"/>
                <a:cs typeface="Calibri"/>
              </a:rPr>
              <a:t>apenas por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aminoácidos)</a:t>
            </a:r>
            <a:endParaRPr sz="1800">
              <a:latin typeface="Calibri"/>
              <a:cs typeface="Calibri"/>
            </a:endParaRPr>
          </a:p>
          <a:p>
            <a:pPr marL="1729105" indent="-34417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1729105" algn="l"/>
                <a:tab pos="1729739" algn="l"/>
              </a:tabLst>
            </a:pPr>
            <a:r>
              <a:rPr sz="1800" spc="-10" dirty="0">
                <a:latin typeface="Calibri"/>
                <a:cs typeface="Calibri"/>
              </a:rPr>
              <a:t>Conjugadas (formada </a:t>
            </a:r>
            <a:r>
              <a:rPr sz="1800" spc="-5" dirty="0">
                <a:latin typeface="Calibri"/>
                <a:cs typeface="Calibri"/>
              </a:rPr>
              <a:t>por uma </a:t>
            </a:r>
            <a:r>
              <a:rPr sz="1800" spc="-10" dirty="0">
                <a:latin typeface="Calibri"/>
                <a:cs typeface="Calibri"/>
              </a:rPr>
              <a:t>parte </a:t>
            </a:r>
            <a:r>
              <a:rPr sz="1800" spc="-15" dirty="0">
                <a:latin typeface="Calibri"/>
                <a:cs typeface="Calibri"/>
              </a:rPr>
              <a:t>proteíca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5" dirty="0">
                <a:latin typeface="Calibri"/>
                <a:cs typeface="Calibri"/>
              </a:rPr>
              <a:t>outra </a:t>
            </a:r>
            <a:r>
              <a:rPr sz="1800" spc="-5" dirty="0">
                <a:latin typeface="Calibri"/>
                <a:cs typeface="Calibri"/>
              </a:rPr>
              <a:t>não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protéica)</a:t>
            </a:r>
            <a:endParaRPr sz="1800">
              <a:latin typeface="Calibri"/>
              <a:cs typeface="Calibri"/>
            </a:endParaRPr>
          </a:p>
          <a:p>
            <a:pPr marL="2186305" lvl="1" indent="-344170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5" dirty="0">
                <a:latin typeface="Calibri"/>
                <a:cs typeface="Calibri"/>
              </a:rPr>
              <a:t>Parte protéica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apoenzima</a:t>
            </a:r>
            <a:endParaRPr sz="1800">
              <a:latin typeface="Calibri"/>
              <a:cs typeface="Calibri"/>
            </a:endParaRPr>
          </a:p>
          <a:p>
            <a:pPr marL="2186305" lvl="1" indent="-344170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5" dirty="0">
                <a:latin typeface="Calibri"/>
                <a:cs typeface="Calibri"/>
              </a:rPr>
              <a:t>Parte </a:t>
            </a:r>
            <a:r>
              <a:rPr sz="1800" spc="-5" dirty="0">
                <a:latin typeface="Calibri"/>
                <a:cs typeface="Calibri"/>
              </a:rPr>
              <a:t>não </a:t>
            </a:r>
            <a:r>
              <a:rPr sz="1800" spc="-15" dirty="0">
                <a:latin typeface="Calibri"/>
                <a:cs typeface="Calibri"/>
              </a:rPr>
              <a:t>protéica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coenzima</a:t>
            </a:r>
            <a:endParaRPr sz="1800">
              <a:latin typeface="Calibri"/>
              <a:cs typeface="Calibri"/>
            </a:endParaRPr>
          </a:p>
          <a:p>
            <a:pPr marL="2186305" lvl="1" indent="-344170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0" dirty="0">
                <a:latin typeface="Calibri"/>
                <a:cs typeface="Calibri"/>
              </a:rPr>
              <a:t>Apoenzima </a:t>
            </a:r>
            <a:r>
              <a:rPr sz="1800" dirty="0">
                <a:latin typeface="Calibri"/>
                <a:cs typeface="Calibri"/>
              </a:rPr>
              <a:t>+ </a:t>
            </a:r>
            <a:r>
              <a:rPr sz="1800" spc="-5" dirty="0">
                <a:latin typeface="Calibri"/>
                <a:cs typeface="Calibri"/>
              </a:rPr>
              <a:t>Coenzima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Holoenzima</a:t>
            </a:r>
            <a:endParaRPr sz="1800">
              <a:latin typeface="Calibri"/>
              <a:cs typeface="Calibri"/>
            </a:endParaRPr>
          </a:p>
          <a:p>
            <a:pPr marR="143510" algn="ctr">
              <a:lnSpc>
                <a:spcPct val="100000"/>
              </a:lnSpc>
              <a:spcBef>
                <a:spcPts val="45"/>
              </a:spcBef>
              <a:tabLst>
                <a:tab pos="1249680" algn="l"/>
                <a:tab pos="2496820" algn="l"/>
              </a:tabLst>
            </a:pPr>
            <a:r>
              <a:rPr sz="1350" spc="-15" dirty="0">
                <a:latin typeface="Calibri"/>
                <a:cs typeface="Calibri"/>
              </a:rPr>
              <a:t>(Inativa)	(Inativa)	(Ativa)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Obs.: As coenzimas auxiliam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5" dirty="0">
                <a:latin typeface="Calibri"/>
                <a:cs typeface="Calibri"/>
              </a:rPr>
              <a:t>enzimas no </a:t>
            </a:r>
            <a:r>
              <a:rPr sz="1800" spc="-10" dirty="0">
                <a:latin typeface="Calibri"/>
                <a:cs typeface="Calibri"/>
              </a:rPr>
              <a:t>seu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funcionamento.</a:t>
            </a:r>
            <a:endParaRPr sz="1800">
              <a:latin typeface="Calibri"/>
              <a:cs typeface="Calibri"/>
            </a:endParaRPr>
          </a:p>
          <a:p>
            <a:pPr marL="148209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maioria das coenzimas são </a:t>
            </a:r>
            <a:r>
              <a:rPr sz="1800" spc="-10" dirty="0">
                <a:latin typeface="Calibri"/>
                <a:cs typeface="Calibri"/>
              </a:rPr>
              <a:t>vitaminas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sais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minerais.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15128" y="3285744"/>
            <a:ext cx="1713230" cy="429895"/>
          </a:xfrm>
          <a:custGeom>
            <a:avLst/>
            <a:gdLst/>
            <a:ahLst/>
            <a:cxnLst/>
            <a:rect l="l" t="t" r="r" b="b"/>
            <a:pathLst>
              <a:path w="1713229" h="429895">
                <a:moveTo>
                  <a:pt x="0" y="71627"/>
                </a:moveTo>
                <a:lnTo>
                  <a:pt x="5637" y="43773"/>
                </a:lnTo>
                <a:lnTo>
                  <a:pt x="21002" y="21002"/>
                </a:lnTo>
                <a:lnTo>
                  <a:pt x="43773" y="5637"/>
                </a:lnTo>
                <a:lnTo>
                  <a:pt x="71627" y="0"/>
                </a:lnTo>
                <a:lnTo>
                  <a:pt x="1641348" y="0"/>
                </a:lnTo>
                <a:lnTo>
                  <a:pt x="1669202" y="5637"/>
                </a:lnTo>
                <a:lnTo>
                  <a:pt x="1691973" y="21002"/>
                </a:lnTo>
                <a:lnTo>
                  <a:pt x="1707338" y="43773"/>
                </a:lnTo>
                <a:lnTo>
                  <a:pt x="1712976" y="71627"/>
                </a:lnTo>
                <a:lnTo>
                  <a:pt x="1712976" y="358139"/>
                </a:lnTo>
                <a:lnTo>
                  <a:pt x="1707338" y="385994"/>
                </a:lnTo>
                <a:lnTo>
                  <a:pt x="1691973" y="408765"/>
                </a:lnTo>
                <a:lnTo>
                  <a:pt x="1669202" y="424130"/>
                </a:lnTo>
                <a:lnTo>
                  <a:pt x="1641348" y="429767"/>
                </a:lnTo>
                <a:lnTo>
                  <a:pt x="71627" y="429767"/>
                </a:lnTo>
                <a:lnTo>
                  <a:pt x="43773" y="424130"/>
                </a:lnTo>
                <a:lnTo>
                  <a:pt x="21002" y="408765"/>
                </a:lnTo>
                <a:lnTo>
                  <a:pt x="5637" y="385994"/>
                </a:lnTo>
                <a:lnTo>
                  <a:pt x="0" y="358139"/>
                </a:lnTo>
                <a:lnTo>
                  <a:pt x="0" y="71627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929640"/>
          </a:xfrm>
          <a:custGeom>
            <a:avLst/>
            <a:gdLst/>
            <a:ahLst/>
            <a:cxnLst/>
            <a:rect l="l" t="t" r="r" b="b"/>
            <a:pathLst>
              <a:path w="9144000" h="929640">
                <a:moveTo>
                  <a:pt x="0" y="929639"/>
                </a:moveTo>
                <a:lnTo>
                  <a:pt x="9144000" y="929639"/>
                </a:lnTo>
                <a:lnTo>
                  <a:pt x="9144000" y="0"/>
                </a:lnTo>
                <a:lnTo>
                  <a:pt x="0" y="0"/>
                </a:lnTo>
                <a:lnTo>
                  <a:pt x="0" y="9296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929640"/>
          </a:xfrm>
          <a:custGeom>
            <a:avLst/>
            <a:gdLst/>
            <a:ahLst/>
            <a:cxnLst/>
            <a:rect l="l" t="t" r="r" b="b"/>
            <a:pathLst>
              <a:path w="9144000" h="929640">
                <a:moveTo>
                  <a:pt x="0" y="929639"/>
                </a:moveTo>
                <a:lnTo>
                  <a:pt x="9144000" y="929639"/>
                </a:lnTo>
                <a:lnTo>
                  <a:pt x="9144000" y="0"/>
                </a:lnTo>
                <a:lnTo>
                  <a:pt x="0" y="0"/>
                </a:lnTo>
                <a:lnTo>
                  <a:pt x="0" y="929639"/>
                </a:lnTo>
                <a:close/>
              </a:path>
            </a:pathLst>
          </a:custGeom>
          <a:ln w="24384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8739" y="1105280"/>
            <a:ext cx="8843010" cy="2022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93115" lvl="1" indent="-323215">
              <a:lnSpc>
                <a:spcPct val="100000"/>
              </a:lnSpc>
              <a:spcBef>
                <a:spcPts val="1440"/>
              </a:spcBef>
              <a:buAutoNum type="romanUcParenR" startAt="5"/>
              <a:tabLst>
                <a:tab pos="793750" algn="l"/>
              </a:tabLst>
            </a:pPr>
            <a:r>
              <a:rPr sz="1800" b="1" spc="-5" dirty="0">
                <a:latin typeface="Tahoma"/>
                <a:cs typeface="Tahoma"/>
              </a:rPr>
              <a:t>Enzimas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132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5" dirty="0">
                <a:latin typeface="Calibri"/>
                <a:cs typeface="Calibri"/>
              </a:rPr>
              <a:t>Mecanismo de ação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enzimática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729105" marR="5080" indent="-344805">
              <a:lnSpc>
                <a:spcPct val="100000"/>
              </a:lnSpc>
              <a:tabLst>
                <a:tab pos="1729105" algn="l"/>
                <a:tab pos="3765550" algn="l"/>
                <a:tab pos="4003675" algn="l"/>
                <a:tab pos="4826635" algn="l"/>
                <a:tab pos="6085840" algn="l"/>
                <a:tab pos="7186930" algn="l"/>
              </a:tabLst>
            </a:pPr>
            <a:r>
              <a:rPr sz="1800" dirty="0">
                <a:latin typeface="Courier New"/>
                <a:cs typeface="Courier New"/>
              </a:rPr>
              <a:t>o	</a:t>
            </a:r>
            <a:r>
              <a:rPr sz="1800" spc="-5" dirty="0">
                <a:latin typeface="Calibri"/>
                <a:cs typeface="Calibri"/>
              </a:rPr>
              <a:t>Enzimas: 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Diminuem	</a:t>
            </a:r>
            <a:r>
              <a:rPr sz="1800" dirty="0">
                <a:latin typeface="Calibri"/>
                <a:cs typeface="Calibri"/>
              </a:rPr>
              <a:t>a	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energia	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 </a:t>
            </a:r>
            <a:r>
              <a:rPr sz="1800" u="heavy" spc="1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ativação</a:t>
            </a:r>
            <a:r>
              <a:rPr sz="1800" spc="-10" dirty="0">
                <a:latin typeface="Calibri"/>
                <a:cs typeface="Calibri"/>
              </a:rPr>
              <a:t>	</a:t>
            </a:r>
            <a:r>
              <a:rPr sz="1800" spc="-5" dirty="0">
                <a:latin typeface="Calibri"/>
                <a:cs typeface="Calibri"/>
              </a:rPr>
              <a:t>necessária	</a:t>
            </a:r>
            <a:r>
              <a:rPr sz="1800" spc="-15" dirty="0">
                <a:latin typeface="Calibri"/>
                <a:cs typeface="Calibri"/>
              </a:rPr>
              <a:t>para </a:t>
            </a:r>
            <a:r>
              <a:rPr sz="1800" dirty="0">
                <a:latin typeface="Calibri"/>
                <a:cs typeface="Calibri"/>
              </a:rPr>
              <a:t>iniciar </a:t>
            </a:r>
            <a:r>
              <a:rPr sz="1800" spc="-5" dirty="0">
                <a:latin typeface="Calibri"/>
                <a:cs typeface="Calibri"/>
              </a:rPr>
              <a:t>uma  </a:t>
            </a:r>
            <a:r>
              <a:rPr sz="1800" spc="-10" dirty="0">
                <a:latin typeface="Calibri"/>
                <a:cs typeface="Calibri"/>
              </a:rPr>
              <a:t>reação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química.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6232" y="3358896"/>
            <a:ext cx="5516880" cy="25115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71359" y="3785615"/>
            <a:ext cx="1430020" cy="307975"/>
          </a:xfrm>
          <a:prstGeom prst="rect">
            <a:avLst/>
          </a:prstGeom>
          <a:ln w="2438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38760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Calibri"/>
                <a:cs typeface="Calibri"/>
              </a:rPr>
              <a:t>Com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enzimas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511" y="3785615"/>
            <a:ext cx="1430020" cy="307975"/>
          </a:xfrm>
          <a:prstGeom prst="rect">
            <a:avLst/>
          </a:prstGeom>
          <a:ln w="2438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25425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Calibri"/>
                <a:cs typeface="Calibri"/>
              </a:rPr>
              <a:t>Sem</a:t>
            </a:r>
            <a:r>
              <a:rPr sz="1400" spc="27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enzimas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844915" cy="2571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93115" lvl="1" indent="-323215">
              <a:lnSpc>
                <a:spcPct val="100000"/>
              </a:lnSpc>
              <a:spcBef>
                <a:spcPts val="1440"/>
              </a:spcBef>
              <a:buAutoNum type="romanUcParenR" startAt="5"/>
              <a:tabLst>
                <a:tab pos="793750" algn="l"/>
              </a:tabLst>
            </a:pPr>
            <a:r>
              <a:rPr sz="1800" b="1" spc="-5" dirty="0">
                <a:latin typeface="Tahoma"/>
                <a:cs typeface="Tahoma"/>
              </a:rPr>
              <a:t>Enzimas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132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5" dirty="0">
                <a:latin typeface="Calibri"/>
                <a:cs typeface="Calibri"/>
              </a:rPr>
              <a:t>Mecanismo de ação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enzimática</a:t>
            </a:r>
            <a:endParaRPr sz="18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35"/>
              </a:spcBef>
              <a:buFont typeface="DejaVu Sans"/>
              <a:buChar char="▪"/>
            </a:pPr>
            <a:endParaRPr sz="1850">
              <a:latin typeface="Times New Roman"/>
              <a:cs typeface="Times New Roman"/>
            </a:endParaRPr>
          </a:p>
          <a:p>
            <a:pPr marL="1729105" marR="5080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spc="-5" dirty="0">
                <a:latin typeface="Calibri"/>
                <a:cs typeface="Calibri"/>
              </a:rPr>
              <a:t>As enzimas são </a:t>
            </a:r>
            <a:r>
              <a:rPr sz="1800" spc="-10" dirty="0">
                <a:latin typeface="Calibri"/>
                <a:cs typeface="Calibri"/>
              </a:rPr>
              <a:t>altamente </a:t>
            </a:r>
            <a:r>
              <a:rPr sz="1800" spc="-5" dirty="0">
                <a:latin typeface="Calibri"/>
                <a:cs typeface="Calibri"/>
              </a:rPr>
              <a:t>específicas e, </a:t>
            </a:r>
            <a:r>
              <a:rPr sz="1800" spc="-15" dirty="0">
                <a:latin typeface="Calibri"/>
                <a:cs typeface="Calibri"/>
              </a:rPr>
              <a:t>geralmente, </a:t>
            </a:r>
            <a:r>
              <a:rPr sz="1800" spc="-5" dirty="0">
                <a:latin typeface="Calibri"/>
                <a:cs typeface="Calibri"/>
              </a:rPr>
              <a:t>possuem um </a:t>
            </a:r>
            <a:r>
              <a:rPr sz="1800" spc="-10" dirty="0">
                <a:latin typeface="Calibri"/>
                <a:cs typeface="Calibri"/>
              </a:rPr>
              <a:t>único </a:t>
            </a:r>
            <a:r>
              <a:rPr sz="1800" spc="-5" dirty="0">
                <a:latin typeface="Calibri"/>
                <a:cs typeface="Calibri"/>
              </a:rPr>
              <a:t>tipo  de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substrato.</a:t>
            </a:r>
            <a:endParaRPr sz="1800">
              <a:latin typeface="Calibri"/>
              <a:cs typeface="Calibri"/>
            </a:endParaRPr>
          </a:p>
          <a:p>
            <a:pPr marL="1729105" lvl="3" indent="-344170">
              <a:lnSpc>
                <a:spcPct val="100000"/>
              </a:lnSpc>
              <a:buFont typeface="Courier New"/>
              <a:buChar char="o"/>
              <a:tabLst>
                <a:tab pos="1729105" algn="l"/>
                <a:tab pos="1729739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grande </a:t>
            </a:r>
            <a:r>
              <a:rPr sz="1800" spc="-5" dirty="0">
                <a:latin typeface="Calibri"/>
                <a:cs typeface="Calibri"/>
              </a:rPr>
              <a:t>especificidade </a:t>
            </a:r>
            <a:r>
              <a:rPr sz="1800" dirty="0">
                <a:latin typeface="Calibri"/>
                <a:cs typeface="Calibri"/>
              </a:rPr>
              <a:t>é </a:t>
            </a:r>
            <a:r>
              <a:rPr sz="1800" spc="-10" dirty="0">
                <a:latin typeface="Calibri"/>
                <a:cs typeface="Calibri"/>
              </a:rPr>
              <a:t>explicada </a:t>
            </a:r>
            <a:r>
              <a:rPr sz="1800" spc="-5" dirty="0">
                <a:latin typeface="Calibri"/>
                <a:cs typeface="Calibri"/>
              </a:rPr>
              <a:t>pelo </a:t>
            </a:r>
            <a:r>
              <a:rPr sz="1800" spc="-20" dirty="0">
                <a:latin typeface="Calibri"/>
                <a:cs typeface="Calibri"/>
              </a:rPr>
              <a:t>fato </a:t>
            </a:r>
            <a:r>
              <a:rPr sz="1800" spc="-5" dirty="0">
                <a:latin typeface="Calibri"/>
                <a:cs typeface="Calibri"/>
              </a:rPr>
              <a:t>das enzimas se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encaixarem</a:t>
            </a:r>
            <a:endParaRPr sz="1800">
              <a:latin typeface="Calibri"/>
              <a:cs typeface="Calibri"/>
            </a:endParaRPr>
          </a:p>
          <a:p>
            <a:pPr marL="1729105">
              <a:lnSpc>
                <a:spcPct val="100000"/>
              </a:lnSpc>
              <a:spcBef>
                <a:spcPts val="5"/>
              </a:spcBef>
            </a:pPr>
            <a:r>
              <a:rPr sz="1800" spc="-15" dirty="0">
                <a:latin typeface="Calibri"/>
                <a:cs typeface="Calibri"/>
              </a:rPr>
              <a:t>perfeitamente </a:t>
            </a:r>
            <a:r>
              <a:rPr sz="1800" dirty="0">
                <a:latin typeface="Calibri"/>
                <a:cs typeface="Calibri"/>
              </a:rPr>
              <a:t>aos </a:t>
            </a:r>
            <a:r>
              <a:rPr sz="1800" spc="-20" dirty="0">
                <a:latin typeface="Calibri"/>
                <a:cs typeface="Calibri"/>
              </a:rPr>
              <a:t>substratos, </a:t>
            </a:r>
            <a:r>
              <a:rPr sz="1800" spc="-5" dirty="0">
                <a:latin typeface="Calibri"/>
                <a:cs typeface="Calibri"/>
              </a:rPr>
              <a:t>como uma </a:t>
            </a:r>
            <a:r>
              <a:rPr sz="1800" spc="-10" dirty="0">
                <a:latin typeface="Calibri"/>
                <a:cs typeface="Calibri"/>
              </a:rPr>
              <a:t>chave </a:t>
            </a:r>
            <a:r>
              <a:rPr sz="1800" spc="-5" dirty="0">
                <a:latin typeface="Calibri"/>
                <a:cs typeface="Calibri"/>
              </a:rPr>
              <a:t>em </a:t>
            </a:r>
            <a:r>
              <a:rPr sz="1800" spc="-10" dirty="0">
                <a:latin typeface="Calibri"/>
                <a:cs typeface="Calibri"/>
              </a:rPr>
              <a:t>sua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fechadura.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29511" y="3791679"/>
            <a:ext cx="6552440" cy="25897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/>
          <p:nvPr/>
        </p:nvSpPr>
        <p:spPr>
          <a:xfrm>
            <a:off x="2206751" y="3733800"/>
            <a:ext cx="442709" cy="22654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40183" y="3933316"/>
            <a:ext cx="178435" cy="2000885"/>
          </a:xfrm>
          <a:custGeom>
            <a:avLst/>
            <a:gdLst/>
            <a:ahLst/>
            <a:cxnLst/>
            <a:rect l="l" t="t" r="r" b="b"/>
            <a:pathLst>
              <a:path w="178435" h="2000885">
                <a:moveTo>
                  <a:pt x="89075" y="78704"/>
                </a:moveTo>
                <a:lnTo>
                  <a:pt x="69245" y="112600"/>
                </a:lnTo>
                <a:lnTo>
                  <a:pt x="69152" y="177901"/>
                </a:lnTo>
                <a:lnTo>
                  <a:pt x="67736" y="2000364"/>
                </a:lnTo>
                <a:lnTo>
                  <a:pt x="107360" y="2000389"/>
                </a:lnTo>
                <a:lnTo>
                  <a:pt x="108827" y="112600"/>
                </a:lnTo>
                <a:lnTo>
                  <a:pt x="89075" y="78704"/>
                </a:lnTo>
                <a:close/>
              </a:path>
              <a:path w="178435" h="2000885">
                <a:moveTo>
                  <a:pt x="111993" y="39369"/>
                </a:moveTo>
                <a:lnTo>
                  <a:pt x="108884" y="39369"/>
                </a:lnTo>
                <a:lnTo>
                  <a:pt x="108869" y="112671"/>
                </a:lnTo>
                <a:lnTo>
                  <a:pt x="141269" y="168274"/>
                </a:lnTo>
                <a:lnTo>
                  <a:pt x="146478" y="174118"/>
                </a:lnTo>
                <a:lnTo>
                  <a:pt x="153318" y="177403"/>
                </a:lnTo>
                <a:lnTo>
                  <a:pt x="160897" y="177901"/>
                </a:lnTo>
                <a:lnTo>
                  <a:pt x="168320" y="175386"/>
                </a:lnTo>
                <a:lnTo>
                  <a:pt x="174182" y="170178"/>
                </a:lnTo>
                <a:lnTo>
                  <a:pt x="177496" y="163337"/>
                </a:lnTo>
                <a:lnTo>
                  <a:pt x="178000" y="155759"/>
                </a:lnTo>
                <a:lnTo>
                  <a:pt x="175432" y="148335"/>
                </a:lnTo>
                <a:lnTo>
                  <a:pt x="111993" y="39369"/>
                </a:lnTo>
                <a:close/>
              </a:path>
              <a:path w="178435" h="2000885">
                <a:moveTo>
                  <a:pt x="89072" y="0"/>
                </a:moveTo>
                <a:lnTo>
                  <a:pt x="2585" y="148208"/>
                </a:lnTo>
                <a:lnTo>
                  <a:pt x="0" y="155632"/>
                </a:lnTo>
                <a:lnTo>
                  <a:pt x="474" y="163210"/>
                </a:lnTo>
                <a:lnTo>
                  <a:pt x="3782" y="170051"/>
                </a:lnTo>
                <a:lnTo>
                  <a:pt x="9697" y="175259"/>
                </a:lnTo>
                <a:lnTo>
                  <a:pt x="17121" y="177845"/>
                </a:lnTo>
                <a:lnTo>
                  <a:pt x="24699" y="177371"/>
                </a:lnTo>
                <a:lnTo>
                  <a:pt x="31539" y="174063"/>
                </a:lnTo>
                <a:lnTo>
                  <a:pt x="36748" y="168147"/>
                </a:lnTo>
                <a:lnTo>
                  <a:pt x="69203" y="112671"/>
                </a:lnTo>
                <a:lnTo>
                  <a:pt x="69260" y="39369"/>
                </a:lnTo>
                <a:lnTo>
                  <a:pt x="111993" y="39369"/>
                </a:lnTo>
                <a:lnTo>
                  <a:pt x="89072" y="0"/>
                </a:lnTo>
                <a:close/>
              </a:path>
              <a:path w="178435" h="2000885">
                <a:moveTo>
                  <a:pt x="108884" y="39369"/>
                </a:moveTo>
                <a:lnTo>
                  <a:pt x="69260" y="39369"/>
                </a:lnTo>
                <a:lnTo>
                  <a:pt x="69203" y="112671"/>
                </a:lnTo>
                <a:lnTo>
                  <a:pt x="89075" y="78704"/>
                </a:lnTo>
                <a:lnTo>
                  <a:pt x="71927" y="49275"/>
                </a:lnTo>
                <a:lnTo>
                  <a:pt x="108876" y="49275"/>
                </a:lnTo>
                <a:lnTo>
                  <a:pt x="108884" y="39369"/>
                </a:lnTo>
                <a:close/>
              </a:path>
              <a:path w="178435" h="2000885">
                <a:moveTo>
                  <a:pt x="108876" y="49275"/>
                </a:moveTo>
                <a:lnTo>
                  <a:pt x="71927" y="49275"/>
                </a:lnTo>
                <a:lnTo>
                  <a:pt x="106217" y="49402"/>
                </a:lnTo>
                <a:lnTo>
                  <a:pt x="89075" y="78704"/>
                </a:lnTo>
                <a:lnTo>
                  <a:pt x="108827" y="112600"/>
                </a:lnTo>
                <a:lnTo>
                  <a:pt x="108876" y="49275"/>
                </a:lnTo>
                <a:close/>
              </a:path>
              <a:path w="178435" h="2000885">
                <a:moveTo>
                  <a:pt x="71927" y="49275"/>
                </a:moveTo>
                <a:lnTo>
                  <a:pt x="89075" y="78704"/>
                </a:lnTo>
                <a:lnTo>
                  <a:pt x="106217" y="49402"/>
                </a:lnTo>
                <a:lnTo>
                  <a:pt x="71927" y="49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83535" y="5733288"/>
            <a:ext cx="4054602" cy="4396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30779" y="5842405"/>
            <a:ext cx="3786504" cy="178435"/>
          </a:xfrm>
          <a:custGeom>
            <a:avLst/>
            <a:gdLst/>
            <a:ahLst/>
            <a:cxnLst/>
            <a:rect l="l" t="t" r="r" b="b"/>
            <a:pathLst>
              <a:path w="3786504" h="178435">
                <a:moveTo>
                  <a:pt x="3630636" y="0"/>
                </a:moveTo>
                <a:lnTo>
                  <a:pt x="3623087" y="492"/>
                </a:lnTo>
                <a:lnTo>
                  <a:pt x="3616253" y="3790"/>
                </a:lnTo>
                <a:lnTo>
                  <a:pt x="3610991" y="9665"/>
                </a:lnTo>
                <a:lnTo>
                  <a:pt x="3608476" y="17109"/>
                </a:lnTo>
                <a:lnTo>
                  <a:pt x="3608974" y="24688"/>
                </a:lnTo>
                <a:lnTo>
                  <a:pt x="3612259" y="31530"/>
                </a:lnTo>
                <a:lnTo>
                  <a:pt x="3618103" y="36767"/>
                </a:lnTo>
                <a:lnTo>
                  <a:pt x="3673678" y="69210"/>
                </a:lnTo>
                <a:lnTo>
                  <a:pt x="3747007" y="69241"/>
                </a:lnTo>
                <a:lnTo>
                  <a:pt x="3747007" y="108865"/>
                </a:lnTo>
                <a:lnTo>
                  <a:pt x="3673617" y="108865"/>
                </a:lnTo>
                <a:lnTo>
                  <a:pt x="3618103" y="141224"/>
                </a:lnTo>
                <a:lnTo>
                  <a:pt x="3612187" y="146454"/>
                </a:lnTo>
                <a:lnTo>
                  <a:pt x="3608879" y="153292"/>
                </a:lnTo>
                <a:lnTo>
                  <a:pt x="3608405" y="160870"/>
                </a:lnTo>
                <a:lnTo>
                  <a:pt x="3610991" y="168313"/>
                </a:lnTo>
                <a:lnTo>
                  <a:pt x="3616182" y="174190"/>
                </a:lnTo>
                <a:lnTo>
                  <a:pt x="3622992" y="177492"/>
                </a:lnTo>
                <a:lnTo>
                  <a:pt x="3630564" y="177990"/>
                </a:lnTo>
                <a:lnTo>
                  <a:pt x="3638042" y="175451"/>
                </a:lnTo>
                <a:lnTo>
                  <a:pt x="3752281" y="108865"/>
                </a:lnTo>
                <a:lnTo>
                  <a:pt x="3747007" y="108865"/>
                </a:lnTo>
                <a:lnTo>
                  <a:pt x="3752334" y="108834"/>
                </a:lnTo>
                <a:lnTo>
                  <a:pt x="3786251" y="89065"/>
                </a:lnTo>
                <a:lnTo>
                  <a:pt x="3638042" y="2540"/>
                </a:lnTo>
                <a:lnTo>
                  <a:pt x="3630636" y="0"/>
                </a:lnTo>
                <a:close/>
              </a:path>
              <a:path w="3786504" h="178435">
                <a:moveTo>
                  <a:pt x="3707637" y="89034"/>
                </a:moveTo>
                <a:lnTo>
                  <a:pt x="3673670" y="108834"/>
                </a:lnTo>
                <a:lnTo>
                  <a:pt x="3747007" y="108865"/>
                </a:lnTo>
                <a:lnTo>
                  <a:pt x="3747007" y="106160"/>
                </a:lnTo>
                <a:lnTo>
                  <a:pt x="3736975" y="106160"/>
                </a:lnTo>
                <a:lnTo>
                  <a:pt x="3707637" y="89034"/>
                </a:lnTo>
                <a:close/>
              </a:path>
              <a:path w="3786504" h="178435">
                <a:moveTo>
                  <a:pt x="0" y="67666"/>
                </a:moveTo>
                <a:lnTo>
                  <a:pt x="0" y="107290"/>
                </a:lnTo>
                <a:lnTo>
                  <a:pt x="3673670" y="108834"/>
                </a:lnTo>
                <a:lnTo>
                  <a:pt x="3707637" y="89034"/>
                </a:lnTo>
                <a:lnTo>
                  <a:pt x="3673678" y="69210"/>
                </a:lnTo>
                <a:lnTo>
                  <a:pt x="0" y="67666"/>
                </a:lnTo>
                <a:close/>
              </a:path>
              <a:path w="3786504" h="178435">
                <a:moveTo>
                  <a:pt x="3736975" y="71933"/>
                </a:moveTo>
                <a:lnTo>
                  <a:pt x="3707637" y="89034"/>
                </a:lnTo>
                <a:lnTo>
                  <a:pt x="3736975" y="106160"/>
                </a:lnTo>
                <a:lnTo>
                  <a:pt x="3736975" y="71933"/>
                </a:lnTo>
                <a:close/>
              </a:path>
              <a:path w="3786504" h="178435">
                <a:moveTo>
                  <a:pt x="3747007" y="71933"/>
                </a:moveTo>
                <a:lnTo>
                  <a:pt x="3736975" y="71933"/>
                </a:lnTo>
                <a:lnTo>
                  <a:pt x="3736975" y="106160"/>
                </a:lnTo>
                <a:lnTo>
                  <a:pt x="3747007" y="106160"/>
                </a:lnTo>
                <a:lnTo>
                  <a:pt x="3747007" y="71933"/>
                </a:lnTo>
                <a:close/>
              </a:path>
              <a:path w="3786504" h="178435">
                <a:moveTo>
                  <a:pt x="3673678" y="69210"/>
                </a:moveTo>
                <a:lnTo>
                  <a:pt x="3707637" y="89034"/>
                </a:lnTo>
                <a:lnTo>
                  <a:pt x="3736975" y="71933"/>
                </a:lnTo>
                <a:lnTo>
                  <a:pt x="3747007" y="71933"/>
                </a:lnTo>
                <a:lnTo>
                  <a:pt x="3747007" y="69241"/>
                </a:lnTo>
                <a:lnTo>
                  <a:pt x="3673678" y="692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93848" y="4050791"/>
            <a:ext cx="3380994" cy="18417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42616" y="4087888"/>
            <a:ext cx="3286125" cy="1731010"/>
          </a:xfrm>
          <a:custGeom>
            <a:avLst/>
            <a:gdLst/>
            <a:ahLst/>
            <a:cxnLst/>
            <a:rect l="l" t="t" r="r" b="b"/>
            <a:pathLst>
              <a:path w="3286125" h="1731010">
                <a:moveTo>
                  <a:pt x="0" y="1730744"/>
                </a:moveTo>
                <a:lnTo>
                  <a:pt x="45277" y="1718098"/>
                </a:lnTo>
                <a:lnTo>
                  <a:pt x="90646" y="1705246"/>
                </a:lnTo>
                <a:lnTo>
                  <a:pt x="136196" y="1691981"/>
                </a:lnTo>
                <a:lnTo>
                  <a:pt x="182018" y="1678097"/>
                </a:lnTo>
                <a:lnTo>
                  <a:pt x="228203" y="1663388"/>
                </a:lnTo>
                <a:lnTo>
                  <a:pt x="274841" y="1647646"/>
                </a:lnTo>
                <a:lnTo>
                  <a:pt x="322023" y="1630665"/>
                </a:lnTo>
                <a:lnTo>
                  <a:pt x="369840" y="1612240"/>
                </a:lnTo>
                <a:lnTo>
                  <a:pt x="418382" y="1592163"/>
                </a:lnTo>
                <a:lnTo>
                  <a:pt x="467740" y="1570228"/>
                </a:lnTo>
                <a:lnTo>
                  <a:pt x="510407" y="1550526"/>
                </a:lnTo>
                <a:lnTo>
                  <a:pt x="555114" y="1529693"/>
                </a:lnTo>
                <a:lnTo>
                  <a:pt x="601321" y="1507789"/>
                </a:lnTo>
                <a:lnTo>
                  <a:pt x="648485" y="1484871"/>
                </a:lnTo>
                <a:lnTo>
                  <a:pt x="696066" y="1460999"/>
                </a:lnTo>
                <a:lnTo>
                  <a:pt x="743521" y="1436232"/>
                </a:lnTo>
                <a:lnTo>
                  <a:pt x="790310" y="1410630"/>
                </a:lnTo>
                <a:lnTo>
                  <a:pt x="835890" y="1384250"/>
                </a:lnTo>
                <a:lnTo>
                  <a:pt x="879721" y="1357153"/>
                </a:lnTo>
                <a:lnTo>
                  <a:pt x="921260" y="1329398"/>
                </a:lnTo>
                <a:lnTo>
                  <a:pt x="959966" y="1301042"/>
                </a:lnTo>
                <a:lnTo>
                  <a:pt x="995298" y="1272147"/>
                </a:lnTo>
                <a:lnTo>
                  <a:pt x="1033636" y="1237380"/>
                </a:lnTo>
                <a:lnTo>
                  <a:pt x="1068524" y="1202709"/>
                </a:lnTo>
                <a:lnTo>
                  <a:pt x="1100358" y="1167651"/>
                </a:lnTo>
                <a:lnTo>
                  <a:pt x="1129539" y="1131723"/>
                </a:lnTo>
                <a:lnTo>
                  <a:pt x="1156462" y="1094442"/>
                </a:lnTo>
                <a:lnTo>
                  <a:pt x="1181525" y="1055324"/>
                </a:lnTo>
                <a:lnTo>
                  <a:pt x="1205127" y="1013887"/>
                </a:lnTo>
                <a:lnTo>
                  <a:pt x="1227666" y="969647"/>
                </a:lnTo>
                <a:lnTo>
                  <a:pt x="1249538" y="922121"/>
                </a:lnTo>
                <a:lnTo>
                  <a:pt x="1271143" y="870827"/>
                </a:lnTo>
                <a:lnTo>
                  <a:pt x="1285928" y="830343"/>
                </a:lnTo>
                <a:lnTo>
                  <a:pt x="1299575" y="785572"/>
                </a:lnTo>
                <a:lnTo>
                  <a:pt x="1312228" y="737316"/>
                </a:lnTo>
                <a:lnTo>
                  <a:pt x="1324029" y="686377"/>
                </a:lnTo>
                <a:lnTo>
                  <a:pt x="1335125" y="633557"/>
                </a:lnTo>
                <a:lnTo>
                  <a:pt x="1345657" y="579658"/>
                </a:lnTo>
                <a:lnTo>
                  <a:pt x="1355772" y="525482"/>
                </a:lnTo>
                <a:lnTo>
                  <a:pt x="1365613" y="471830"/>
                </a:lnTo>
                <a:lnTo>
                  <a:pt x="1375323" y="419506"/>
                </a:lnTo>
                <a:lnTo>
                  <a:pt x="1385048" y="369310"/>
                </a:lnTo>
                <a:lnTo>
                  <a:pt x="1394931" y="322045"/>
                </a:lnTo>
                <a:lnTo>
                  <a:pt x="1405117" y="278513"/>
                </a:lnTo>
                <a:lnTo>
                  <a:pt x="1415749" y="239515"/>
                </a:lnTo>
                <a:lnTo>
                  <a:pt x="1459794" y="133144"/>
                </a:lnTo>
                <a:lnTo>
                  <a:pt x="1493294" y="83073"/>
                </a:lnTo>
                <a:lnTo>
                  <a:pt x="1527171" y="49876"/>
                </a:lnTo>
                <a:lnTo>
                  <a:pt x="1561128" y="27786"/>
                </a:lnTo>
                <a:lnTo>
                  <a:pt x="1637708" y="0"/>
                </a:lnTo>
                <a:lnTo>
                  <a:pt x="1681098" y="4560"/>
                </a:lnTo>
                <a:lnTo>
                  <a:pt x="1723346" y="20931"/>
                </a:lnTo>
                <a:lnTo>
                  <a:pt x="1762759" y="45327"/>
                </a:lnTo>
                <a:lnTo>
                  <a:pt x="1818717" y="87100"/>
                </a:lnTo>
                <a:lnTo>
                  <a:pt x="1844516" y="116933"/>
                </a:lnTo>
                <a:lnTo>
                  <a:pt x="1869651" y="161890"/>
                </a:lnTo>
                <a:lnTo>
                  <a:pt x="1894712" y="228842"/>
                </a:lnTo>
                <a:lnTo>
                  <a:pt x="1904922" y="266123"/>
                </a:lnTo>
                <a:lnTo>
                  <a:pt x="1914679" y="310254"/>
                </a:lnTo>
                <a:lnTo>
                  <a:pt x="1924107" y="359959"/>
                </a:lnTo>
                <a:lnTo>
                  <a:pt x="1933330" y="413965"/>
                </a:lnTo>
                <a:lnTo>
                  <a:pt x="1942472" y="470998"/>
                </a:lnTo>
                <a:lnTo>
                  <a:pt x="1951656" y="529784"/>
                </a:lnTo>
                <a:lnTo>
                  <a:pt x="1961007" y="589049"/>
                </a:lnTo>
                <a:lnTo>
                  <a:pt x="1970649" y="647518"/>
                </a:lnTo>
                <a:lnTo>
                  <a:pt x="1980705" y="703919"/>
                </a:lnTo>
                <a:lnTo>
                  <a:pt x="1991300" y="756976"/>
                </a:lnTo>
                <a:lnTo>
                  <a:pt x="2002557" y="805417"/>
                </a:lnTo>
                <a:lnTo>
                  <a:pt x="2014600" y="847967"/>
                </a:lnTo>
                <a:lnTo>
                  <a:pt x="2036019" y="909878"/>
                </a:lnTo>
                <a:lnTo>
                  <a:pt x="2057806" y="962754"/>
                </a:lnTo>
                <a:lnTo>
                  <a:pt x="2080595" y="1008803"/>
                </a:lnTo>
                <a:lnTo>
                  <a:pt x="2105019" y="1050234"/>
                </a:lnTo>
                <a:lnTo>
                  <a:pt x="2131711" y="1089254"/>
                </a:lnTo>
                <a:lnTo>
                  <a:pt x="2161304" y="1128072"/>
                </a:lnTo>
                <a:lnTo>
                  <a:pt x="2194433" y="1168896"/>
                </a:lnTo>
                <a:lnTo>
                  <a:pt x="2223925" y="1205432"/>
                </a:lnTo>
                <a:lnTo>
                  <a:pt x="2252186" y="1240686"/>
                </a:lnTo>
                <a:lnTo>
                  <a:pt x="2281184" y="1274994"/>
                </a:lnTo>
                <a:lnTo>
                  <a:pt x="2312892" y="1308691"/>
                </a:lnTo>
                <a:lnTo>
                  <a:pt x="2349278" y="1342114"/>
                </a:lnTo>
                <a:lnTo>
                  <a:pt x="2392314" y="1375600"/>
                </a:lnTo>
                <a:lnTo>
                  <a:pt x="2443971" y="1409485"/>
                </a:lnTo>
                <a:lnTo>
                  <a:pt x="2506218" y="1444105"/>
                </a:lnTo>
                <a:lnTo>
                  <a:pt x="2541680" y="1461694"/>
                </a:lnTo>
                <a:lnTo>
                  <a:pt x="2579707" y="1479347"/>
                </a:lnTo>
                <a:lnTo>
                  <a:pt x="2620129" y="1497059"/>
                </a:lnTo>
                <a:lnTo>
                  <a:pt x="2662773" y="1514826"/>
                </a:lnTo>
                <a:lnTo>
                  <a:pt x="2707469" y="1532642"/>
                </a:lnTo>
                <a:lnTo>
                  <a:pt x="2754048" y="1550505"/>
                </a:lnTo>
                <a:lnTo>
                  <a:pt x="2802337" y="1568410"/>
                </a:lnTo>
                <a:lnTo>
                  <a:pt x="2852165" y="1586353"/>
                </a:lnTo>
                <a:lnTo>
                  <a:pt x="2903364" y="1604329"/>
                </a:lnTo>
                <a:lnTo>
                  <a:pt x="2955760" y="1622334"/>
                </a:lnTo>
                <a:lnTo>
                  <a:pt x="3009185" y="1640364"/>
                </a:lnTo>
                <a:lnTo>
                  <a:pt x="3063466" y="1658415"/>
                </a:lnTo>
                <a:lnTo>
                  <a:pt x="3118433" y="1676483"/>
                </a:lnTo>
                <a:lnTo>
                  <a:pt x="3173916" y="1694563"/>
                </a:lnTo>
                <a:lnTo>
                  <a:pt x="3229743" y="1712651"/>
                </a:lnTo>
                <a:lnTo>
                  <a:pt x="3285744" y="1730744"/>
                </a:lnTo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27576" y="4044696"/>
            <a:ext cx="162305" cy="19331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85488" y="4072128"/>
            <a:ext cx="47625" cy="1830705"/>
          </a:xfrm>
          <a:custGeom>
            <a:avLst/>
            <a:gdLst/>
            <a:ahLst/>
            <a:cxnLst/>
            <a:rect l="l" t="t" r="r" b="b"/>
            <a:pathLst>
              <a:path w="47625" h="1830704">
                <a:moveTo>
                  <a:pt x="0" y="0"/>
                </a:moveTo>
                <a:lnTo>
                  <a:pt x="47625" y="1830387"/>
                </a:lnTo>
              </a:path>
            </a:pathLst>
          </a:custGeom>
          <a:ln w="2438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8739" y="1105280"/>
            <a:ext cx="8846185" cy="286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93115" lvl="1" indent="-323215">
              <a:lnSpc>
                <a:spcPct val="100000"/>
              </a:lnSpc>
              <a:spcBef>
                <a:spcPts val="1440"/>
              </a:spcBef>
              <a:buAutoNum type="romanUcParenR" startAt="5"/>
              <a:tabLst>
                <a:tab pos="793750" algn="l"/>
              </a:tabLst>
            </a:pPr>
            <a:r>
              <a:rPr sz="1800" b="1" spc="-5" dirty="0">
                <a:latin typeface="Tahoma"/>
                <a:cs typeface="Tahoma"/>
              </a:rPr>
              <a:t>Enzimas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132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20" dirty="0">
                <a:latin typeface="Calibri"/>
                <a:cs typeface="Calibri"/>
              </a:rPr>
              <a:t>Fatores </a:t>
            </a:r>
            <a:r>
              <a:rPr sz="1800" b="1" spc="-5" dirty="0">
                <a:latin typeface="Calibri"/>
                <a:cs typeface="Calibri"/>
              </a:rPr>
              <a:t>que </a:t>
            </a:r>
            <a:r>
              <a:rPr sz="1800" b="1" spc="-15" dirty="0">
                <a:latin typeface="Calibri"/>
                <a:cs typeface="Calibri"/>
              </a:rPr>
              <a:t>interferem </a:t>
            </a:r>
            <a:r>
              <a:rPr sz="1800" b="1" spc="-5" dirty="0">
                <a:latin typeface="Calibri"/>
                <a:cs typeface="Calibri"/>
              </a:rPr>
              <a:t>nas reações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enzimáticas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tabLst>
                <a:tab pos="1271905" algn="l"/>
              </a:tabLst>
            </a:pPr>
            <a:r>
              <a:rPr sz="1800" b="1" spc="-5" dirty="0">
                <a:latin typeface="Calibri"/>
                <a:cs typeface="Calibri"/>
              </a:rPr>
              <a:t>1)	</a:t>
            </a:r>
            <a:r>
              <a:rPr sz="1800" b="1" spc="-30" dirty="0">
                <a:latin typeface="Calibri"/>
                <a:cs typeface="Calibri"/>
              </a:rPr>
              <a:t>Temperatura</a:t>
            </a:r>
            <a:endParaRPr sz="1800">
              <a:latin typeface="Calibri"/>
              <a:cs typeface="Calibri"/>
            </a:endParaRPr>
          </a:p>
          <a:p>
            <a:pPr marL="1729105" marR="5080" indent="-344805" algn="just">
              <a:lnSpc>
                <a:spcPct val="100000"/>
              </a:lnSpc>
            </a:pPr>
            <a:r>
              <a:rPr sz="1800" dirty="0">
                <a:latin typeface="Courier New"/>
                <a:cs typeface="Courier New"/>
              </a:rPr>
              <a:t>o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velocidade das </a:t>
            </a:r>
            <a:r>
              <a:rPr sz="1800" spc="-10" dirty="0">
                <a:latin typeface="Calibri"/>
                <a:cs typeface="Calibri"/>
              </a:rPr>
              <a:t>reações </a:t>
            </a:r>
            <a:r>
              <a:rPr sz="1800" spc="-5" dirty="0">
                <a:latin typeface="Calibri"/>
                <a:cs typeface="Calibri"/>
              </a:rPr>
              <a:t>químicas tende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aumentar com 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0" dirty="0">
                <a:latin typeface="Calibri"/>
                <a:cs typeface="Calibri"/>
              </a:rPr>
              <a:t>aumento da  </a:t>
            </a:r>
            <a:r>
              <a:rPr sz="1800" spc="-15" dirty="0">
                <a:latin typeface="Calibri"/>
                <a:cs typeface="Calibri"/>
              </a:rPr>
              <a:t>temperatura </a:t>
            </a:r>
            <a:r>
              <a:rPr sz="1800" spc="-10" dirty="0">
                <a:latin typeface="Calibri"/>
                <a:cs typeface="Calibri"/>
              </a:rPr>
              <a:t>até atingir </a:t>
            </a:r>
            <a:r>
              <a:rPr sz="1800" spc="-5" dirty="0">
                <a:latin typeface="Calibri"/>
                <a:cs typeface="Calibri"/>
              </a:rPr>
              <a:t>uma velocidade máxima (X) em uma </a:t>
            </a:r>
            <a:r>
              <a:rPr sz="1800" spc="-15" dirty="0">
                <a:latin typeface="Calibri"/>
                <a:cs typeface="Calibri"/>
              </a:rPr>
              <a:t>temperatura  </a:t>
            </a:r>
            <a:r>
              <a:rPr sz="1800" spc="-5" dirty="0">
                <a:latin typeface="Calibri"/>
                <a:cs typeface="Calibri"/>
              </a:rPr>
              <a:t>ótima</a:t>
            </a:r>
            <a:r>
              <a:rPr sz="1800" dirty="0">
                <a:latin typeface="Calibri"/>
                <a:cs typeface="Calibri"/>
              </a:rPr>
              <a:t> (Y).</a:t>
            </a:r>
            <a:endParaRPr sz="1800">
              <a:latin typeface="Calibri"/>
              <a:cs typeface="Calibri"/>
            </a:endParaRPr>
          </a:p>
          <a:p>
            <a:pPr marR="410845" algn="ctr">
              <a:lnSpc>
                <a:spcPct val="100000"/>
              </a:lnSpc>
              <a:spcBef>
                <a:spcPts val="165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153" y="6029959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95832" y="4234688"/>
            <a:ext cx="11811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4325" marR="5080" indent="-302260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Calibri"/>
                <a:cs typeface="Calibri"/>
              </a:rPr>
              <a:t>Velocidade </a:t>
            </a:r>
            <a:r>
              <a:rPr sz="1600" spc="-5" dirty="0">
                <a:latin typeface="Calibri"/>
                <a:cs typeface="Calibri"/>
              </a:rPr>
              <a:t>da  </a:t>
            </a:r>
            <a:r>
              <a:rPr sz="1600" spc="-10" dirty="0">
                <a:latin typeface="Calibri"/>
                <a:cs typeface="Calibri"/>
              </a:rPr>
              <a:t>reação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84165" y="6092748"/>
            <a:ext cx="17379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20" dirty="0">
                <a:latin typeface="Calibri"/>
                <a:cs typeface="Calibri"/>
              </a:rPr>
              <a:t>Temperatura </a:t>
            </a:r>
            <a:r>
              <a:rPr sz="1600" dirty="0">
                <a:latin typeface="Calibri"/>
                <a:cs typeface="Calibri"/>
              </a:rPr>
              <a:t>em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575" spc="-15" baseline="2645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C)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166359" y="3901440"/>
            <a:ext cx="3670553" cy="9273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5984" y="3889247"/>
            <a:ext cx="3627882" cy="100355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16652" y="3930396"/>
            <a:ext cx="3572255" cy="82905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216652" y="3930396"/>
            <a:ext cx="3572510" cy="82931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158750" marR="155575" indent="-1270" algn="ctr">
              <a:lnSpc>
                <a:spcPct val="100000"/>
              </a:lnSpc>
              <a:spcBef>
                <a:spcPts val="250"/>
              </a:spcBef>
            </a:pPr>
            <a:r>
              <a:rPr sz="1600" dirty="0">
                <a:latin typeface="Calibri"/>
                <a:cs typeface="Calibri"/>
              </a:rPr>
              <a:t>Acima da </a:t>
            </a:r>
            <a:r>
              <a:rPr sz="1600" spc="-15" dirty="0">
                <a:latin typeface="Calibri"/>
                <a:cs typeface="Calibri"/>
              </a:rPr>
              <a:t>temperatura </a:t>
            </a:r>
            <a:r>
              <a:rPr sz="1600" spc="-5" dirty="0">
                <a:latin typeface="Calibri"/>
                <a:cs typeface="Calibri"/>
              </a:rPr>
              <a:t>(Y) </a:t>
            </a:r>
            <a:r>
              <a:rPr sz="1600" spc="-15" dirty="0">
                <a:latin typeface="Calibri"/>
                <a:cs typeface="Calibri"/>
              </a:rPr>
              <a:t>ocorre </a:t>
            </a:r>
            <a:r>
              <a:rPr sz="1600" dirty="0">
                <a:latin typeface="Calibri"/>
                <a:cs typeface="Calibri"/>
              </a:rPr>
              <a:t>a  </a:t>
            </a:r>
            <a:r>
              <a:rPr sz="1600" spc="-10" dirty="0">
                <a:latin typeface="Calibri"/>
                <a:cs typeface="Calibri"/>
              </a:rPr>
              <a:t>desnaturação </a:t>
            </a:r>
            <a:r>
              <a:rPr sz="1600" dirty="0">
                <a:latin typeface="Calibri"/>
                <a:cs typeface="Calibri"/>
              </a:rPr>
              <a:t>da </a:t>
            </a:r>
            <a:r>
              <a:rPr sz="1600" spc="-5" dirty="0">
                <a:latin typeface="Calibri"/>
                <a:cs typeface="Calibri"/>
              </a:rPr>
              <a:t>enzima </a:t>
            </a:r>
            <a:r>
              <a:rPr sz="1600" dirty="0">
                <a:latin typeface="Calibri"/>
                <a:cs typeface="Calibri"/>
              </a:rPr>
              <a:t>e a </a:t>
            </a:r>
            <a:r>
              <a:rPr sz="1600" spc="-10" dirty="0">
                <a:latin typeface="Calibri"/>
                <a:cs typeface="Calibri"/>
              </a:rPr>
              <a:t>diminuição  </a:t>
            </a:r>
            <a:r>
              <a:rPr sz="1600" dirty="0">
                <a:latin typeface="Calibri"/>
                <a:cs typeface="Calibri"/>
              </a:rPr>
              <a:t>da </a:t>
            </a:r>
            <a:r>
              <a:rPr sz="1600" spc="-10" dirty="0">
                <a:latin typeface="Calibri"/>
                <a:cs typeface="Calibri"/>
              </a:rPr>
              <a:t>velocidade </a:t>
            </a:r>
            <a:r>
              <a:rPr sz="1600" dirty="0">
                <a:latin typeface="Calibri"/>
                <a:cs typeface="Calibri"/>
              </a:rPr>
              <a:t>da </a:t>
            </a:r>
            <a:r>
              <a:rPr sz="1600" spc="-10" dirty="0">
                <a:latin typeface="Calibri"/>
                <a:cs typeface="Calibri"/>
              </a:rPr>
              <a:t>reação</a:t>
            </a:r>
            <a:r>
              <a:rPr sz="1600" spc="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química.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/>
          <p:nvPr/>
        </p:nvSpPr>
        <p:spPr>
          <a:xfrm>
            <a:off x="2206751" y="3733800"/>
            <a:ext cx="442709" cy="22654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40183" y="3933316"/>
            <a:ext cx="178435" cy="2000885"/>
          </a:xfrm>
          <a:custGeom>
            <a:avLst/>
            <a:gdLst/>
            <a:ahLst/>
            <a:cxnLst/>
            <a:rect l="l" t="t" r="r" b="b"/>
            <a:pathLst>
              <a:path w="178435" h="2000885">
                <a:moveTo>
                  <a:pt x="89075" y="78704"/>
                </a:moveTo>
                <a:lnTo>
                  <a:pt x="69245" y="112600"/>
                </a:lnTo>
                <a:lnTo>
                  <a:pt x="69152" y="177901"/>
                </a:lnTo>
                <a:lnTo>
                  <a:pt x="67736" y="2000364"/>
                </a:lnTo>
                <a:lnTo>
                  <a:pt x="107360" y="2000389"/>
                </a:lnTo>
                <a:lnTo>
                  <a:pt x="108827" y="112600"/>
                </a:lnTo>
                <a:lnTo>
                  <a:pt x="89075" y="78704"/>
                </a:lnTo>
                <a:close/>
              </a:path>
              <a:path w="178435" h="2000885">
                <a:moveTo>
                  <a:pt x="111993" y="39369"/>
                </a:moveTo>
                <a:lnTo>
                  <a:pt x="108884" y="39369"/>
                </a:lnTo>
                <a:lnTo>
                  <a:pt x="108869" y="112671"/>
                </a:lnTo>
                <a:lnTo>
                  <a:pt x="141269" y="168274"/>
                </a:lnTo>
                <a:lnTo>
                  <a:pt x="146478" y="174118"/>
                </a:lnTo>
                <a:lnTo>
                  <a:pt x="153318" y="177403"/>
                </a:lnTo>
                <a:lnTo>
                  <a:pt x="160897" y="177901"/>
                </a:lnTo>
                <a:lnTo>
                  <a:pt x="168320" y="175386"/>
                </a:lnTo>
                <a:lnTo>
                  <a:pt x="174182" y="170178"/>
                </a:lnTo>
                <a:lnTo>
                  <a:pt x="177496" y="163337"/>
                </a:lnTo>
                <a:lnTo>
                  <a:pt x="178000" y="155759"/>
                </a:lnTo>
                <a:lnTo>
                  <a:pt x="175432" y="148335"/>
                </a:lnTo>
                <a:lnTo>
                  <a:pt x="111993" y="39369"/>
                </a:lnTo>
                <a:close/>
              </a:path>
              <a:path w="178435" h="2000885">
                <a:moveTo>
                  <a:pt x="89072" y="0"/>
                </a:moveTo>
                <a:lnTo>
                  <a:pt x="2585" y="148208"/>
                </a:lnTo>
                <a:lnTo>
                  <a:pt x="0" y="155632"/>
                </a:lnTo>
                <a:lnTo>
                  <a:pt x="474" y="163210"/>
                </a:lnTo>
                <a:lnTo>
                  <a:pt x="3782" y="170051"/>
                </a:lnTo>
                <a:lnTo>
                  <a:pt x="9697" y="175259"/>
                </a:lnTo>
                <a:lnTo>
                  <a:pt x="17121" y="177845"/>
                </a:lnTo>
                <a:lnTo>
                  <a:pt x="24699" y="177371"/>
                </a:lnTo>
                <a:lnTo>
                  <a:pt x="31539" y="174063"/>
                </a:lnTo>
                <a:lnTo>
                  <a:pt x="36748" y="168147"/>
                </a:lnTo>
                <a:lnTo>
                  <a:pt x="69203" y="112671"/>
                </a:lnTo>
                <a:lnTo>
                  <a:pt x="69260" y="39369"/>
                </a:lnTo>
                <a:lnTo>
                  <a:pt x="111993" y="39369"/>
                </a:lnTo>
                <a:lnTo>
                  <a:pt x="89072" y="0"/>
                </a:lnTo>
                <a:close/>
              </a:path>
              <a:path w="178435" h="2000885">
                <a:moveTo>
                  <a:pt x="108884" y="39369"/>
                </a:moveTo>
                <a:lnTo>
                  <a:pt x="69260" y="39369"/>
                </a:lnTo>
                <a:lnTo>
                  <a:pt x="69203" y="112671"/>
                </a:lnTo>
                <a:lnTo>
                  <a:pt x="89075" y="78704"/>
                </a:lnTo>
                <a:lnTo>
                  <a:pt x="71927" y="49275"/>
                </a:lnTo>
                <a:lnTo>
                  <a:pt x="108876" y="49275"/>
                </a:lnTo>
                <a:lnTo>
                  <a:pt x="108884" y="39369"/>
                </a:lnTo>
                <a:close/>
              </a:path>
              <a:path w="178435" h="2000885">
                <a:moveTo>
                  <a:pt x="108876" y="49275"/>
                </a:moveTo>
                <a:lnTo>
                  <a:pt x="71927" y="49275"/>
                </a:lnTo>
                <a:lnTo>
                  <a:pt x="106217" y="49402"/>
                </a:lnTo>
                <a:lnTo>
                  <a:pt x="89075" y="78704"/>
                </a:lnTo>
                <a:lnTo>
                  <a:pt x="108827" y="112600"/>
                </a:lnTo>
                <a:lnTo>
                  <a:pt x="108876" y="49275"/>
                </a:lnTo>
                <a:close/>
              </a:path>
              <a:path w="178435" h="2000885">
                <a:moveTo>
                  <a:pt x="71927" y="49275"/>
                </a:moveTo>
                <a:lnTo>
                  <a:pt x="89075" y="78704"/>
                </a:lnTo>
                <a:lnTo>
                  <a:pt x="106217" y="49402"/>
                </a:lnTo>
                <a:lnTo>
                  <a:pt x="71927" y="49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83535" y="5733288"/>
            <a:ext cx="4054602" cy="4396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30779" y="5842405"/>
            <a:ext cx="3786504" cy="178435"/>
          </a:xfrm>
          <a:custGeom>
            <a:avLst/>
            <a:gdLst/>
            <a:ahLst/>
            <a:cxnLst/>
            <a:rect l="l" t="t" r="r" b="b"/>
            <a:pathLst>
              <a:path w="3786504" h="178435">
                <a:moveTo>
                  <a:pt x="3630636" y="0"/>
                </a:moveTo>
                <a:lnTo>
                  <a:pt x="3623087" y="492"/>
                </a:lnTo>
                <a:lnTo>
                  <a:pt x="3616253" y="3790"/>
                </a:lnTo>
                <a:lnTo>
                  <a:pt x="3610991" y="9665"/>
                </a:lnTo>
                <a:lnTo>
                  <a:pt x="3608476" y="17109"/>
                </a:lnTo>
                <a:lnTo>
                  <a:pt x="3608974" y="24688"/>
                </a:lnTo>
                <a:lnTo>
                  <a:pt x="3612259" y="31530"/>
                </a:lnTo>
                <a:lnTo>
                  <a:pt x="3618103" y="36767"/>
                </a:lnTo>
                <a:lnTo>
                  <a:pt x="3673678" y="69210"/>
                </a:lnTo>
                <a:lnTo>
                  <a:pt x="3747007" y="69241"/>
                </a:lnTo>
                <a:lnTo>
                  <a:pt x="3747007" y="108865"/>
                </a:lnTo>
                <a:lnTo>
                  <a:pt x="3673617" y="108865"/>
                </a:lnTo>
                <a:lnTo>
                  <a:pt x="3618103" y="141224"/>
                </a:lnTo>
                <a:lnTo>
                  <a:pt x="3612187" y="146454"/>
                </a:lnTo>
                <a:lnTo>
                  <a:pt x="3608879" y="153292"/>
                </a:lnTo>
                <a:lnTo>
                  <a:pt x="3608405" y="160870"/>
                </a:lnTo>
                <a:lnTo>
                  <a:pt x="3610991" y="168313"/>
                </a:lnTo>
                <a:lnTo>
                  <a:pt x="3616182" y="174190"/>
                </a:lnTo>
                <a:lnTo>
                  <a:pt x="3622992" y="177492"/>
                </a:lnTo>
                <a:lnTo>
                  <a:pt x="3630564" y="177990"/>
                </a:lnTo>
                <a:lnTo>
                  <a:pt x="3638042" y="175451"/>
                </a:lnTo>
                <a:lnTo>
                  <a:pt x="3752281" y="108865"/>
                </a:lnTo>
                <a:lnTo>
                  <a:pt x="3747007" y="108865"/>
                </a:lnTo>
                <a:lnTo>
                  <a:pt x="3752334" y="108834"/>
                </a:lnTo>
                <a:lnTo>
                  <a:pt x="3786251" y="89065"/>
                </a:lnTo>
                <a:lnTo>
                  <a:pt x="3638042" y="2540"/>
                </a:lnTo>
                <a:lnTo>
                  <a:pt x="3630636" y="0"/>
                </a:lnTo>
                <a:close/>
              </a:path>
              <a:path w="3786504" h="178435">
                <a:moveTo>
                  <a:pt x="3707637" y="89034"/>
                </a:moveTo>
                <a:lnTo>
                  <a:pt x="3673670" y="108834"/>
                </a:lnTo>
                <a:lnTo>
                  <a:pt x="3747007" y="108865"/>
                </a:lnTo>
                <a:lnTo>
                  <a:pt x="3747007" y="106160"/>
                </a:lnTo>
                <a:lnTo>
                  <a:pt x="3736975" y="106160"/>
                </a:lnTo>
                <a:lnTo>
                  <a:pt x="3707637" y="89034"/>
                </a:lnTo>
                <a:close/>
              </a:path>
              <a:path w="3786504" h="178435">
                <a:moveTo>
                  <a:pt x="0" y="67666"/>
                </a:moveTo>
                <a:lnTo>
                  <a:pt x="0" y="107290"/>
                </a:lnTo>
                <a:lnTo>
                  <a:pt x="3673670" y="108834"/>
                </a:lnTo>
                <a:lnTo>
                  <a:pt x="3707637" y="89034"/>
                </a:lnTo>
                <a:lnTo>
                  <a:pt x="3673678" y="69210"/>
                </a:lnTo>
                <a:lnTo>
                  <a:pt x="0" y="67666"/>
                </a:lnTo>
                <a:close/>
              </a:path>
              <a:path w="3786504" h="178435">
                <a:moveTo>
                  <a:pt x="3736975" y="71933"/>
                </a:moveTo>
                <a:lnTo>
                  <a:pt x="3707637" y="89034"/>
                </a:lnTo>
                <a:lnTo>
                  <a:pt x="3736975" y="106160"/>
                </a:lnTo>
                <a:lnTo>
                  <a:pt x="3736975" y="71933"/>
                </a:lnTo>
                <a:close/>
              </a:path>
              <a:path w="3786504" h="178435">
                <a:moveTo>
                  <a:pt x="3747007" y="71933"/>
                </a:moveTo>
                <a:lnTo>
                  <a:pt x="3736975" y="71933"/>
                </a:lnTo>
                <a:lnTo>
                  <a:pt x="3736975" y="106160"/>
                </a:lnTo>
                <a:lnTo>
                  <a:pt x="3747007" y="106160"/>
                </a:lnTo>
                <a:lnTo>
                  <a:pt x="3747007" y="71933"/>
                </a:lnTo>
                <a:close/>
              </a:path>
              <a:path w="3786504" h="178435">
                <a:moveTo>
                  <a:pt x="3673678" y="69210"/>
                </a:moveTo>
                <a:lnTo>
                  <a:pt x="3707637" y="89034"/>
                </a:lnTo>
                <a:lnTo>
                  <a:pt x="3736975" y="71933"/>
                </a:lnTo>
                <a:lnTo>
                  <a:pt x="3747007" y="71933"/>
                </a:lnTo>
                <a:lnTo>
                  <a:pt x="3747007" y="69241"/>
                </a:lnTo>
                <a:lnTo>
                  <a:pt x="3673678" y="692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93848" y="4050791"/>
            <a:ext cx="3380994" cy="18417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42616" y="4087888"/>
            <a:ext cx="3286125" cy="1731010"/>
          </a:xfrm>
          <a:custGeom>
            <a:avLst/>
            <a:gdLst/>
            <a:ahLst/>
            <a:cxnLst/>
            <a:rect l="l" t="t" r="r" b="b"/>
            <a:pathLst>
              <a:path w="3286125" h="1731010">
                <a:moveTo>
                  <a:pt x="0" y="1730744"/>
                </a:moveTo>
                <a:lnTo>
                  <a:pt x="45277" y="1718098"/>
                </a:lnTo>
                <a:lnTo>
                  <a:pt x="90646" y="1705246"/>
                </a:lnTo>
                <a:lnTo>
                  <a:pt x="136196" y="1691981"/>
                </a:lnTo>
                <a:lnTo>
                  <a:pt x="182018" y="1678097"/>
                </a:lnTo>
                <a:lnTo>
                  <a:pt x="228203" y="1663388"/>
                </a:lnTo>
                <a:lnTo>
                  <a:pt x="274841" y="1647646"/>
                </a:lnTo>
                <a:lnTo>
                  <a:pt x="322023" y="1630665"/>
                </a:lnTo>
                <a:lnTo>
                  <a:pt x="369840" y="1612240"/>
                </a:lnTo>
                <a:lnTo>
                  <a:pt x="418382" y="1592163"/>
                </a:lnTo>
                <a:lnTo>
                  <a:pt x="467740" y="1570228"/>
                </a:lnTo>
                <a:lnTo>
                  <a:pt x="510407" y="1550526"/>
                </a:lnTo>
                <a:lnTo>
                  <a:pt x="555114" y="1529693"/>
                </a:lnTo>
                <a:lnTo>
                  <a:pt x="601321" y="1507789"/>
                </a:lnTo>
                <a:lnTo>
                  <a:pt x="648485" y="1484871"/>
                </a:lnTo>
                <a:lnTo>
                  <a:pt x="696066" y="1460999"/>
                </a:lnTo>
                <a:lnTo>
                  <a:pt x="743521" y="1436232"/>
                </a:lnTo>
                <a:lnTo>
                  <a:pt x="790310" y="1410630"/>
                </a:lnTo>
                <a:lnTo>
                  <a:pt x="835890" y="1384250"/>
                </a:lnTo>
                <a:lnTo>
                  <a:pt x="879721" y="1357153"/>
                </a:lnTo>
                <a:lnTo>
                  <a:pt x="921260" y="1329398"/>
                </a:lnTo>
                <a:lnTo>
                  <a:pt x="959966" y="1301042"/>
                </a:lnTo>
                <a:lnTo>
                  <a:pt x="995298" y="1272147"/>
                </a:lnTo>
                <a:lnTo>
                  <a:pt x="1033636" y="1237380"/>
                </a:lnTo>
                <a:lnTo>
                  <a:pt x="1068524" y="1202709"/>
                </a:lnTo>
                <a:lnTo>
                  <a:pt x="1100358" y="1167651"/>
                </a:lnTo>
                <a:lnTo>
                  <a:pt x="1129539" y="1131723"/>
                </a:lnTo>
                <a:lnTo>
                  <a:pt x="1156462" y="1094442"/>
                </a:lnTo>
                <a:lnTo>
                  <a:pt x="1181525" y="1055324"/>
                </a:lnTo>
                <a:lnTo>
                  <a:pt x="1205127" y="1013887"/>
                </a:lnTo>
                <a:lnTo>
                  <a:pt x="1227666" y="969647"/>
                </a:lnTo>
                <a:lnTo>
                  <a:pt x="1249538" y="922121"/>
                </a:lnTo>
                <a:lnTo>
                  <a:pt x="1271143" y="870827"/>
                </a:lnTo>
                <a:lnTo>
                  <a:pt x="1285928" y="830343"/>
                </a:lnTo>
                <a:lnTo>
                  <a:pt x="1299575" y="785572"/>
                </a:lnTo>
                <a:lnTo>
                  <a:pt x="1312228" y="737316"/>
                </a:lnTo>
                <a:lnTo>
                  <a:pt x="1324029" y="686377"/>
                </a:lnTo>
                <a:lnTo>
                  <a:pt x="1335125" y="633557"/>
                </a:lnTo>
                <a:lnTo>
                  <a:pt x="1345657" y="579658"/>
                </a:lnTo>
                <a:lnTo>
                  <a:pt x="1355772" y="525482"/>
                </a:lnTo>
                <a:lnTo>
                  <a:pt x="1365613" y="471830"/>
                </a:lnTo>
                <a:lnTo>
                  <a:pt x="1375323" y="419506"/>
                </a:lnTo>
                <a:lnTo>
                  <a:pt x="1385048" y="369310"/>
                </a:lnTo>
                <a:lnTo>
                  <a:pt x="1394931" y="322045"/>
                </a:lnTo>
                <a:lnTo>
                  <a:pt x="1405117" y="278513"/>
                </a:lnTo>
                <a:lnTo>
                  <a:pt x="1415749" y="239515"/>
                </a:lnTo>
                <a:lnTo>
                  <a:pt x="1459794" y="133144"/>
                </a:lnTo>
                <a:lnTo>
                  <a:pt x="1493294" y="83073"/>
                </a:lnTo>
                <a:lnTo>
                  <a:pt x="1527171" y="49876"/>
                </a:lnTo>
                <a:lnTo>
                  <a:pt x="1561128" y="27786"/>
                </a:lnTo>
                <a:lnTo>
                  <a:pt x="1637708" y="0"/>
                </a:lnTo>
                <a:lnTo>
                  <a:pt x="1681098" y="4560"/>
                </a:lnTo>
                <a:lnTo>
                  <a:pt x="1723346" y="20931"/>
                </a:lnTo>
                <a:lnTo>
                  <a:pt x="1762759" y="45327"/>
                </a:lnTo>
                <a:lnTo>
                  <a:pt x="1818717" y="87100"/>
                </a:lnTo>
                <a:lnTo>
                  <a:pt x="1844516" y="116933"/>
                </a:lnTo>
                <a:lnTo>
                  <a:pt x="1869651" y="161890"/>
                </a:lnTo>
                <a:lnTo>
                  <a:pt x="1894712" y="228842"/>
                </a:lnTo>
                <a:lnTo>
                  <a:pt x="1904922" y="266123"/>
                </a:lnTo>
                <a:lnTo>
                  <a:pt x="1914679" y="310254"/>
                </a:lnTo>
                <a:lnTo>
                  <a:pt x="1924107" y="359959"/>
                </a:lnTo>
                <a:lnTo>
                  <a:pt x="1933330" y="413965"/>
                </a:lnTo>
                <a:lnTo>
                  <a:pt x="1942472" y="470998"/>
                </a:lnTo>
                <a:lnTo>
                  <a:pt x="1951656" y="529784"/>
                </a:lnTo>
                <a:lnTo>
                  <a:pt x="1961007" y="589049"/>
                </a:lnTo>
                <a:lnTo>
                  <a:pt x="1970649" y="647518"/>
                </a:lnTo>
                <a:lnTo>
                  <a:pt x="1980705" y="703919"/>
                </a:lnTo>
                <a:lnTo>
                  <a:pt x="1991300" y="756976"/>
                </a:lnTo>
                <a:lnTo>
                  <a:pt x="2002557" y="805417"/>
                </a:lnTo>
                <a:lnTo>
                  <a:pt x="2014600" y="847967"/>
                </a:lnTo>
                <a:lnTo>
                  <a:pt x="2036019" y="909878"/>
                </a:lnTo>
                <a:lnTo>
                  <a:pt x="2057806" y="962754"/>
                </a:lnTo>
                <a:lnTo>
                  <a:pt x="2080595" y="1008803"/>
                </a:lnTo>
                <a:lnTo>
                  <a:pt x="2105019" y="1050234"/>
                </a:lnTo>
                <a:lnTo>
                  <a:pt x="2131711" y="1089254"/>
                </a:lnTo>
                <a:lnTo>
                  <a:pt x="2161304" y="1128072"/>
                </a:lnTo>
                <a:lnTo>
                  <a:pt x="2194433" y="1168896"/>
                </a:lnTo>
                <a:lnTo>
                  <a:pt x="2223925" y="1205432"/>
                </a:lnTo>
                <a:lnTo>
                  <a:pt x="2252186" y="1240686"/>
                </a:lnTo>
                <a:lnTo>
                  <a:pt x="2281184" y="1274994"/>
                </a:lnTo>
                <a:lnTo>
                  <a:pt x="2312892" y="1308691"/>
                </a:lnTo>
                <a:lnTo>
                  <a:pt x="2349278" y="1342114"/>
                </a:lnTo>
                <a:lnTo>
                  <a:pt x="2392314" y="1375600"/>
                </a:lnTo>
                <a:lnTo>
                  <a:pt x="2443971" y="1409485"/>
                </a:lnTo>
                <a:lnTo>
                  <a:pt x="2506218" y="1444105"/>
                </a:lnTo>
                <a:lnTo>
                  <a:pt x="2541680" y="1461694"/>
                </a:lnTo>
                <a:lnTo>
                  <a:pt x="2579707" y="1479347"/>
                </a:lnTo>
                <a:lnTo>
                  <a:pt x="2620129" y="1497059"/>
                </a:lnTo>
                <a:lnTo>
                  <a:pt x="2662773" y="1514826"/>
                </a:lnTo>
                <a:lnTo>
                  <a:pt x="2707469" y="1532642"/>
                </a:lnTo>
                <a:lnTo>
                  <a:pt x="2754048" y="1550505"/>
                </a:lnTo>
                <a:lnTo>
                  <a:pt x="2802337" y="1568410"/>
                </a:lnTo>
                <a:lnTo>
                  <a:pt x="2852165" y="1586353"/>
                </a:lnTo>
                <a:lnTo>
                  <a:pt x="2903364" y="1604329"/>
                </a:lnTo>
                <a:lnTo>
                  <a:pt x="2955760" y="1622334"/>
                </a:lnTo>
                <a:lnTo>
                  <a:pt x="3009185" y="1640364"/>
                </a:lnTo>
                <a:lnTo>
                  <a:pt x="3063466" y="1658415"/>
                </a:lnTo>
                <a:lnTo>
                  <a:pt x="3118433" y="1676483"/>
                </a:lnTo>
                <a:lnTo>
                  <a:pt x="3173916" y="1694563"/>
                </a:lnTo>
                <a:lnTo>
                  <a:pt x="3229743" y="1712651"/>
                </a:lnTo>
                <a:lnTo>
                  <a:pt x="3285744" y="1730744"/>
                </a:lnTo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27576" y="4044696"/>
            <a:ext cx="162305" cy="19331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85488" y="4072128"/>
            <a:ext cx="47625" cy="1830705"/>
          </a:xfrm>
          <a:custGeom>
            <a:avLst/>
            <a:gdLst/>
            <a:ahLst/>
            <a:cxnLst/>
            <a:rect l="l" t="t" r="r" b="b"/>
            <a:pathLst>
              <a:path w="47625" h="1830704">
                <a:moveTo>
                  <a:pt x="0" y="0"/>
                </a:moveTo>
                <a:lnTo>
                  <a:pt x="47625" y="1830387"/>
                </a:lnTo>
              </a:path>
            </a:pathLst>
          </a:custGeom>
          <a:ln w="2438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8739" y="1105280"/>
            <a:ext cx="8846185" cy="286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1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93115" lvl="1" indent="-323215">
              <a:lnSpc>
                <a:spcPct val="100000"/>
              </a:lnSpc>
              <a:spcBef>
                <a:spcPts val="1440"/>
              </a:spcBef>
              <a:buAutoNum type="romanUcParenR" startAt="5"/>
              <a:tabLst>
                <a:tab pos="793750" algn="l"/>
              </a:tabLst>
            </a:pPr>
            <a:r>
              <a:rPr sz="1800" b="1" spc="-5" dirty="0">
                <a:latin typeface="Tahoma"/>
                <a:cs typeface="Tahoma"/>
              </a:rPr>
              <a:t>Enzimas</a:t>
            </a:r>
            <a:endParaRPr sz="1800">
              <a:latin typeface="Tahoma"/>
              <a:cs typeface="Tahoma"/>
            </a:endParaRPr>
          </a:p>
          <a:p>
            <a:pPr marL="1271905" lvl="2" indent="-344805">
              <a:lnSpc>
                <a:spcPct val="100000"/>
              </a:lnSpc>
              <a:spcBef>
                <a:spcPts val="132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20" dirty="0">
                <a:latin typeface="Calibri"/>
                <a:cs typeface="Calibri"/>
              </a:rPr>
              <a:t>Fatores </a:t>
            </a:r>
            <a:r>
              <a:rPr sz="1800" b="1" spc="-5" dirty="0">
                <a:latin typeface="Calibri"/>
                <a:cs typeface="Calibri"/>
              </a:rPr>
              <a:t>que </a:t>
            </a:r>
            <a:r>
              <a:rPr sz="1800" b="1" spc="-15" dirty="0">
                <a:latin typeface="Calibri"/>
                <a:cs typeface="Calibri"/>
              </a:rPr>
              <a:t>interferem </a:t>
            </a:r>
            <a:r>
              <a:rPr sz="1800" b="1" spc="-5" dirty="0">
                <a:latin typeface="Calibri"/>
                <a:cs typeface="Calibri"/>
              </a:rPr>
              <a:t>nas reações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enzimáticas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tabLst>
                <a:tab pos="1271905" algn="l"/>
              </a:tabLst>
            </a:pPr>
            <a:r>
              <a:rPr sz="1800" b="1" spc="-5" dirty="0">
                <a:latin typeface="Calibri"/>
                <a:cs typeface="Calibri"/>
              </a:rPr>
              <a:t>2)	pH </a:t>
            </a:r>
            <a:r>
              <a:rPr sz="1800" b="1" spc="-15" dirty="0">
                <a:latin typeface="Calibri"/>
                <a:cs typeface="Calibri"/>
              </a:rPr>
              <a:t>(Potencial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Hidrogeniônico)</a:t>
            </a:r>
            <a:endParaRPr sz="1800">
              <a:latin typeface="Calibri"/>
              <a:cs typeface="Calibri"/>
            </a:endParaRPr>
          </a:p>
          <a:p>
            <a:pPr marL="1729105" marR="5080" indent="-344805" algn="just">
              <a:lnSpc>
                <a:spcPct val="100000"/>
              </a:lnSpc>
            </a:pPr>
            <a:r>
              <a:rPr sz="1800" dirty="0">
                <a:latin typeface="Courier New"/>
                <a:cs typeface="Courier New"/>
              </a:rPr>
              <a:t>o </a:t>
            </a:r>
            <a:r>
              <a:rPr sz="1800" spc="-5" dirty="0">
                <a:latin typeface="Calibri"/>
                <a:cs typeface="Calibri"/>
              </a:rPr>
              <a:t>As enzimas </a:t>
            </a:r>
            <a:r>
              <a:rPr sz="1800" spc="-15" dirty="0">
                <a:latin typeface="Calibri"/>
                <a:cs typeface="Calibri"/>
              </a:rPr>
              <a:t>exigem </a:t>
            </a:r>
            <a:r>
              <a:rPr sz="1800" spc="-5" dirty="0">
                <a:latin typeface="Calibri"/>
                <a:cs typeface="Calibri"/>
              </a:rPr>
              <a:t>um pH </a:t>
            </a:r>
            <a:r>
              <a:rPr sz="1800" dirty="0">
                <a:latin typeface="Calibri"/>
                <a:cs typeface="Calibri"/>
              </a:rPr>
              <a:t>ótimo (Y) </a:t>
            </a:r>
            <a:r>
              <a:rPr sz="1800" spc="-5" dirty="0">
                <a:latin typeface="Calibri"/>
                <a:cs typeface="Calibri"/>
              </a:rPr>
              <a:t>no qual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velocidade da </a:t>
            </a:r>
            <a:r>
              <a:rPr sz="1800" spc="-10" dirty="0">
                <a:latin typeface="Calibri"/>
                <a:cs typeface="Calibri"/>
              </a:rPr>
              <a:t>reação seja  máxima </a:t>
            </a:r>
            <a:r>
              <a:rPr sz="1800" spc="-5" dirty="0">
                <a:latin typeface="Calibri"/>
                <a:cs typeface="Calibri"/>
              </a:rPr>
              <a:t>(X). Acima </a:t>
            </a:r>
            <a:r>
              <a:rPr sz="1800" dirty="0">
                <a:latin typeface="Calibri"/>
                <a:cs typeface="Calibri"/>
              </a:rPr>
              <a:t>ou </a:t>
            </a:r>
            <a:r>
              <a:rPr sz="1800" spc="-10" dirty="0">
                <a:latin typeface="Calibri"/>
                <a:cs typeface="Calibri"/>
              </a:rPr>
              <a:t>abaixo </a:t>
            </a:r>
            <a:r>
              <a:rPr sz="1800" spc="-15" dirty="0">
                <a:latin typeface="Calibri"/>
                <a:cs typeface="Calibri"/>
              </a:rPr>
              <a:t>deste </a:t>
            </a:r>
            <a:r>
              <a:rPr sz="1800" spc="-10" dirty="0">
                <a:latin typeface="Calibri"/>
                <a:cs typeface="Calibri"/>
              </a:rPr>
              <a:t>ponto </a:t>
            </a:r>
            <a:r>
              <a:rPr sz="1800" spc="-5" dirty="0">
                <a:latin typeface="Calibri"/>
                <a:cs typeface="Calibri"/>
              </a:rPr>
              <a:t>elas diminuem sua atividade </a:t>
            </a:r>
            <a:r>
              <a:rPr sz="1800" spc="-10" dirty="0">
                <a:latin typeface="Calibri"/>
                <a:cs typeface="Calibri"/>
              </a:rPr>
              <a:t>até  que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reação química </a:t>
            </a:r>
            <a:r>
              <a:rPr sz="1800" spc="-5" dirty="0">
                <a:latin typeface="Calibri"/>
                <a:cs typeface="Calibri"/>
              </a:rPr>
              <a:t>não </a:t>
            </a:r>
            <a:r>
              <a:rPr sz="1800" dirty="0">
                <a:latin typeface="Calibri"/>
                <a:cs typeface="Calibri"/>
              </a:rPr>
              <a:t>mais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ocorra.</a:t>
            </a:r>
            <a:endParaRPr sz="1800">
              <a:latin typeface="Calibri"/>
              <a:cs typeface="Calibri"/>
            </a:endParaRPr>
          </a:p>
          <a:p>
            <a:pPr marR="410845" algn="ctr">
              <a:lnSpc>
                <a:spcPct val="100000"/>
              </a:lnSpc>
              <a:spcBef>
                <a:spcPts val="165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153" y="6029959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95832" y="4234688"/>
            <a:ext cx="11811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4325" marR="5080" indent="-302260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Calibri"/>
                <a:cs typeface="Calibri"/>
              </a:rPr>
              <a:t>Velocidade </a:t>
            </a:r>
            <a:r>
              <a:rPr sz="1600" spc="-5" dirty="0">
                <a:latin typeface="Calibri"/>
                <a:cs typeface="Calibri"/>
              </a:rPr>
              <a:t>da  </a:t>
            </a:r>
            <a:r>
              <a:rPr sz="1600" spc="-10" dirty="0">
                <a:latin typeface="Calibri"/>
                <a:cs typeface="Calibri"/>
              </a:rPr>
              <a:t>reação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79414" y="6092748"/>
            <a:ext cx="25971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libri"/>
                <a:cs typeface="Calibri"/>
              </a:rPr>
              <a:t>pH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166359" y="3901440"/>
            <a:ext cx="3670553" cy="11772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54167" y="3889247"/>
            <a:ext cx="3734562" cy="12473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16652" y="3930396"/>
            <a:ext cx="3572255" cy="10789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216652" y="3930396"/>
            <a:ext cx="3572510" cy="1079500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107314" marR="93345" indent="-8255" algn="ctr">
              <a:lnSpc>
                <a:spcPct val="100000"/>
              </a:lnSpc>
              <a:spcBef>
                <a:spcPts val="250"/>
              </a:spcBef>
            </a:pPr>
            <a:r>
              <a:rPr sz="1600" dirty="0">
                <a:latin typeface="Calibri"/>
                <a:cs typeface="Calibri"/>
              </a:rPr>
              <a:t>Acima </a:t>
            </a:r>
            <a:r>
              <a:rPr sz="1600" spc="-5" dirty="0">
                <a:latin typeface="Calibri"/>
                <a:cs typeface="Calibri"/>
              </a:rPr>
              <a:t>ou </a:t>
            </a:r>
            <a:r>
              <a:rPr sz="1600" spc="-10" dirty="0">
                <a:latin typeface="Calibri"/>
                <a:cs typeface="Calibri"/>
              </a:rPr>
              <a:t>abaixo </a:t>
            </a:r>
            <a:r>
              <a:rPr sz="1600" spc="-5" dirty="0">
                <a:latin typeface="Calibri"/>
                <a:cs typeface="Calibri"/>
              </a:rPr>
              <a:t>do </a:t>
            </a:r>
            <a:r>
              <a:rPr sz="1600" dirty="0">
                <a:latin typeface="Calibri"/>
                <a:cs typeface="Calibri"/>
              </a:rPr>
              <a:t>pH </a:t>
            </a:r>
            <a:r>
              <a:rPr sz="1600" spc="-5" dirty="0">
                <a:latin typeface="Calibri"/>
                <a:cs typeface="Calibri"/>
              </a:rPr>
              <a:t>(Y) </a:t>
            </a:r>
            <a:r>
              <a:rPr sz="1600" spc="-15" dirty="0">
                <a:latin typeface="Calibri"/>
                <a:cs typeface="Calibri"/>
              </a:rPr>
              <a:t>ocorre </a:t>
            </a:r>
            <a:r>
              <a:rPr sz="1600" dirty="0">
                <a:latin typeface="Calibri"/>
                <a:cs typeface="Calibri"/>
              </a:rPr>
              <a:t>a as  </a:t>
            </a:r>
            <a:r>
              <a:rPr sz="1600" spc="-5" dirty="0">
                <a:latin typeface="Calibri"/>
                <a:cs typeface="Calibri"/>
              </a:rPr>
              <a:t>enzimas </a:t>
            </a:r>
            <a:r>
              <a:rPr sz="1600" dirty="0">
                <a:latin typeface="Calibri"/>
                <a:cs typeface="Calibri"/>
              </a:rPr>
              <a:t>não se </a:t>
            </a:r>
            <a:r>
              <a:rPr sz="1600" spc="-10" dirty="0">
                <a:latin typeface="Calibri"/>
                <a:cs typeface="Calibri"/>
              </a:rPr>
              <a:t>mantém </a:t>
            </a:r>
            <a:r>
              <a:rPr sz="1600" spc="-15" dirty="0">
                <a:latin typeface="Calibri"/>
                <a:cs typeface="Calibri"/>
              </a:rPr>
              <a:t>ativas </a:t>
            </a:r>
            <a:r>
              <a:rPr sz="1600" dirty="0">
                <a:latin typeface="Calibri"/>
                <a:cs typeface="Calibri"/>
              </a:rPr>
              <a:t>e </a:t>
            </a:r>
            <a:r>
              <a:rPr sz="1600" spc="-5" dirty="0">
                <a:latin typeface="Calibri"/>
                <a:cs typeface="Calibri"/>
              </a:rPr>
              <a:t>por isso  </a:t>
            </a:r>
            <a:r>
              <a:rPr sz="1600" spc="-15" dirty="0">
                <a:latin typeface="Calibri"/>
                <a:cs typeface="Calibri"/>
              </a:rPr>
              <a:t>ocorre </a:t>
            </a:r>
            <a:r>
              <a:rPr sz="1600" spc="-5" dirty="0">
                <a:latin typeface="Calibri"/>
                <a:cs typeface="Calibri"/>
              </a:rPr>
              <a:t>diminuição da </a:t>
            </a:r>
            <a:r>
              <a:rPr sz="1600" spc="-10" dirty="0">
                <a:latin typeface="Calibri"/>
                <a:cs typeface="Calibri"/>
              </a:rPr>
              <a:t>velocidade </a:t>
            </a:r>
            <a:r>
              <a:rPr sz="1600" dirty="0">
                <a:latin typeface="Calibri"/>
                <a:cs typeface="Calibri"/>
              </a:rPr>
              <a:t>da  </a:t>
            </a:r>
            <a:r>
              <a:rPr sz="1600" spc="-10" dirty="0">
                <a:latin typeface="Calibri"/>
                <a:cs typeface="Calibri"/>
              </a:rPr>
              <a:t>reação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química.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01256" y="5285232"/>
            <a:ext cx="1786255" cy="1262380"/>
          </a:xfrm>
          <a:prstGeom prst="rect">
            <a:avLst/>
          </a:prstGeom>
          <a:solidFill>
            <a:srgbClr val="4F81BC"/>
          </a:solidFill>
          <a:ln w="24384">
            <a:solidFill>
              <a:srgbClr val="385D8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27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Exemplos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12395" marR="102235" algn="just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Pepsina: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pH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ideal</a:t>
            </a:r>
            <a:r>
              <a:rPr sz="1600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FFFFFF"/>
                </a:solidFill>
                <a:latin typeface="Calibri"/>
                <a:cs typeface="Calibri"/>
              </a:rPr>
              <a:t>2 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Ptialina: pH ideal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7 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Tripsina: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pH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ideal</a:t>
            </a:r>
            <a:r>
              <a:rPr sz="16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1691" y="1176654"/>
            <a:ext cx="8845550" cy="2632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10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Proteínas</a:t>
            </a:r>
            <a:endParaRPr sz="1800">
              <a:latin typeface="Tahoma"/>
              <a:cs typeface="Tahoma"/>
            </a:endParaRPr>
          </a:p>
          <a:p>
            <a:pPr marL="793115" lvl="1" indent="-323215">
              <a:lnSpc>
                <a:spcPct val="100000"/>
              </a:lnSpc>
              <a:spcBef>
                <a:spcPts val="1440"/>
              </a:spcBef>
              <a:buAutoNum type="romanUcParenR" startAt="5"/>
              <a:tabLst>
                <a:tab pos="793750" algn="l"/>
              </a:tabLst>
            </a:pPr>
            <a:r>
              <a:rPr sz="1800" b="1" spc="-5" dirty="0">
                <a:latin typeface="Tahoma"/>
                <a:cs typeface="Tahoma"/>
              </a:rPr>
              <a:t>Enzimas</a:t>
            </a:r>
            <a:endParaRPr sz="1800">
              <a:latin typeface="Tahoma"/>
              <a:cs typeface="Tahoma"/>
            </a:endParaRPr>
          </a:p>
          <a:p>
            <a:pPr marL="1271270" lvl="2" indent="-344170">
              <a:lnSpc>
                <a:spcPct val="100000"/>
              </a:lnSpc>
              <a:spcBef>
                <a:spcPts val="840"/>
              </a:spcBef>
              <a:buFont typeface="DejaVu Sans"/>
              <a:buChar char="▪"/>
              <a:tabLst>
                <a:tab pos="1271270" algn="l"/>
                <a:tab pos="1271905" algn="l"/>
              </a:tabLst>
            </a:pPr>
            <a:r>
              <a:rPr sz="1800" b="1" spc="-20" dirty="0">
                <a:latin typeface="Calibri"/>
                <a:cs typeface="Calibri"/>
              </a:rPr>
              <a:t>Fatores </a:t>
            </a:r>
            <a:r>
              <a:rPr sz="1800" b="1" spc="-10" dirty="0">
                <a:latin typeface="Calibri"/>
                <a:cs typeface="Calibri"/>
              </a:rPr>
              <a:t>que </a:t>
            </a:r>
            <a:r>
              <a:rPr sz="1800" b="1" spc="-15" dirty="0">
                <a:latin typeface="Calibri"/>
                <a:cs typeface="Calibri"/>
              </a:rPr>
              <a:t>interferem </a:t>
            </a:r>
            <a:r>
              <a:rPr sz="1800" b="1" spc="-5" dirty="0">
                <a:latin typeface="Calibri"/>
                <a:cs typeface="Calibri"/>
              </a:rPr>
              <a:t>nas </a:t>
            </a:r>
            <a:r>
              <a:rPr sz="1800" b="1" spc="-10" dirty="0">
                <a:latin typeface="Calibri"/>
                <a:cs typeface="Calibri"/>
              </a:rPr>
              <a:t>reações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enzimáticas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965"/>
              </a:spcBef>
              <a:tabLst>
                <a:tab pos="1271270" algn="l"/>
              </a:tabLst>
            </a:pPr>
            <a:r>
              <a:rPr sz="1800" b="1" spc="-5" dirty="0">
                <a:latin typeface="Calibri"/>
                <a:cs typeface="Calibri"/>
              </a:rPr>
              <a:t>3)	</a:t>
            </a:r>
            <a:r>
              <a:rPr sz="1800" b="1" spc="-10" dirty="0">
                <a:latin typeface="Calibri"/>
                <a:cs typeface="Calibri"/>
              </a:rPr>
              <a:t>Concentração </a:t>
            </a:r>
            <a:r>
              <a:rPr sz="1800" b="1" spc="-5" dirty="0">
                <a:latin typeface="Calibri"/>
                <a:cs typeface="Calibri"/>
              </a:rPr>
              <a:t>de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substrato</a:t>
            </a:r>
            <a:endParaRPr sz="1800">
              <a:latin typeface="Calibri"/>
              <a:cs typeface="Calibri"/>
            </a:endParaRPr>
          </a:p>
          <a:p>
            <a:pPr marL="1729105" marR="5080" indent="-344805" algn="just">
              <a:lnSpc>
                <a:spcPct val="100000"/>
              </a:lnSpc>
            </a:pPr>
            <a:r>
              <a:rPr sz="1800" dirty="0">
                <a:latin typeface="Courier New"/>
                <a:cs typeface="Courier New"/>
              </a:rPr>
              <a:t>o </a:t>
            </a:r>
            <a:r>
              <a:rPr sz="1800" spc="-15" dirty="0">
                <a:latin typeface="Calibri"/>
                <a:cs typeface="Calibri"/>
              </a:rPr>
              <a:t>Quanto </a:t>
            </a:r>
            <a:r>
              <a:rPr sz="1800" spc="-5" dirty="0">
                <a:latin typeface="Calibri"/>
                <a:cs typeface="Calibri"/>
              </a:rPr>
              <a:t>mais </a:t>
            </a:r>
            <a:r>
              <a:rPr sz="1800" spc="-15" dirty="0">
                <a:latin typeface="Calibri"/>
                <a:cs typeface="Calibri"/>
              </a:rPr>
              <a:t>substratos </a:t>
            </a:r>
            <a:r>
              <a:rPr sz="1800" spc="-10" dirty="0">
                <a:latin typeface="Calibri"/>
                <a:cs typeface="Calibri"/>
              </a:rPr>
              <a:t>(reagentes) presentes no </a:t>
            </a:r>
            <a:r>
              <a:rPr sz="1800" spc="-5" dirty="0">
                <a:latin typeface="Calibri"/>
                <a:cs typeface="Calibri"/>
              </a:rPr>
              <a:t>meio </a:t>
            </a:r>
            <a:r>
              <a:rPr sz="1800" dirty="0">
                <a:latin typeface="Calibri"/>
                <a:cs typeface="Calibri"/>
              </a:rPr>
              <a:t>mais </a:t>
            </a:r>
            <a:r>
              <a:rPr sz="1800" spc="-15" dirty="0">
                <a:latin typeface="Calibri"/>
                <a:cs typeface="Calibri"/>
              </a:rPr>
              <a:t>produtos  </a:t>
            </a:r>
            <a:r>
              <a:rPr sz="1800" spc="-20" dirty="0">
                <a:latin typeface="Calibri"/>
                <a:cs typeface="Calibri"/>
              </a:rPr>
              <a:t>estarão </a:t>
            </a:r>
            <a:r>
              <a:rPr sz="1800" spc="-5" dirty="0">
                <a:latin typeface="Calibri"/>
                <a:cs typeface="Calibri"/>
              </a:rPr>
              <a:t>sendo </a:t>
            </a:r>
            <a:r>
              <a:rPr sz="1800" spc="-10" dirty="0">
                <a:latin typeface="Calibri"/>
                <a:cs typeface="Calibri"/>
              </a:rPr>
              <a:t>formados. </a:t>
            </a:r>
            <a:r>
              <a:rPr sz="1800" spc="-5" dirty="0">
                <a:latin typeface="Calibri"/>
                <a:cs typeface="Calibri"/>
              </a:rPr>
              <a:t>Quando </a:t>
            </a:r>
            <a:r>
              <a:rPr sz="1800" spc="-10" dirty="0">
                <a:latin typeface="Calibri"/>
                <a:cs typeface="Calibri"/>
              </a:rPr>
              <a:t>todas </a:t>
            </a:r>
            <a:r>
              <a:rPr sz="1800" spc="5" dirty="0">
                <a:latin typeface="Calibri"/>
                <a:cs typeface="Calibri"/>
              </a:rPr>
              <a:t>as </a:t>
            </a:r>
            <a:r>
              <a:rPr sz="1800" spc="-5" dirty="0">
                <a:latin typeface="Calibri"/>
                <a:cs typeface="Calibri"/>
              </a:rPr>
              <a:t>enzimas </a:t>
            </a:r>
            <a:r>
              <a:rPr sz="1800" spc="-10" dirty="0">
                <a:latin typeface="Calibri"/>
                <a:cs typeface="Calibri"/>
              </a:rPr>
              <a:t>estiverem ligadas </a:t>
            </a:r>
            <a:r>
              <a:rPr sz="1800" dirty="0">
                <a:latin typeface="Calibri"/>
                <a:cs typeface="Calibri"/>
              </a:rPr>
              <a:t>aos  </a:t>
            </a:r>
            <a:r>
              <a:rPr sz="1800" spc="-20" dirty="0">
                <a:latin typeface="Calibri"/>
                <a:cs typeface="Calibri"/>
              </a:rPr>
              <a:t>substratos </a:t>
            </a:r>
            <a:r>
              <a:rPr sz="1800" spc="-5" dirty="0">
                <a:latin typeface="Calibri"/>
                <a:cs typeface="Calibri"/>
              </a:rPr>
              <a:t>obtém-se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velocidade </a:t>
            </a:r>
            <a:r>
              <a:rPr sz="1800" spc="-10" dirty="0">
                <a:latin typeface="Calibri"/>
                <a:cs typeface="Calibri"/>
              </a:rPr>
              <a:t>máxima </a:t>
            </a:r>
            <a:r>
              <a:rPr sz="1800" spc="-5" dirty="0">
                <a:latin typeface="Calibri"/>
                <a:cs typeface="Calibri"/>
              </a:rPr>
              <a:t>da </a:t>
            </a:r>
            <a:r>
              <a:rPr sz="1800" spc="-10" dirty="0">
                <a:latin typeface="Calibri"/>
                <a:cs typeface="Calibri"/>
              </a:rPr>
              <a:t>reação </a:t>
            </a:r>
            <a:r>
              <a:rPr sz="1800" spc="-5" dirty="0">
                <a:latin typeface="Calibri"/>
                <a:cs typeface="Calibri"/>
              </a:rPr>
              <a:t>(x) na </a:t>
            </a:r>
            <a:r>
              <a:rPr sz="1800" spc="-15" dirty="0">
                <a:latin typeface="Calibri"/>
                <a:cs typeface="Calibri"/>
              </a:rPr>
              <a:t>concentração </a:t>
            </a:r>
            <a:r>
              <a:rPr sz="1800" dirty="0">
                <a:latin typeface="Calibri"/>
                <a:cs typeface="Calibri"/>
              </a:rPr>
              <a:t>(Y)  </a:t>
            </a:r>
            <a:r>
              <a:rPr sz="1800" spc="-10" dirty="0">
                <a:latin typeface="Calibri"/>
                <a:cs typeface="Calibri"/>
              </a:rPr>
              <a:t>de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substrato.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06751" y="3733800"/>
            <a:ext cx="442709" cy="22654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0183" y="3933316"/>
            <a:ext cx="178435" cy="2000885"/>
          </a:xfrm>
          <a:custGeom>
            <a:avLst/>
            <a:gdLst/>
            <a:ahLst/>
            <a:cxnLst/>
            <a:rect l="l" t="t" r="r" b="b"/>
            <a:pathLst>
              <a:path w="178435" h="2000885">
                <a:moveTo>
                  <a:pt x="89075" y="78704"/>
                </a:moveTo>
                <a:lnTo>
                  <a:pt x="69245" y="112600"/>
                </a:lnTo>
                <a:lnTo>
                  <a:pt x="69152" y="177901"/>
                </a:lnTo>
                <a:lnTo>
                  <a:pt x="67736" y="2000364"/>
                </a:lnTo>
                <a:lnTo>
                  <a:pt x="107360" y="2000389"/>
                </a:lnTo>
                <a:lnTo>
                  <a:pt x="108827" y="112600"/>
                </a:lnTo>
                <a:lnTo>
                  <a:pt x="89075" y="78704"/>
                </a:lnTo>
                <a:close/>
              </a:path>
              <a:path w="178435" h="2000885">
                <a:moveTo>
                  <a:pt x="111993" y="39369"/>
                </a:moveTo>
                <a:lnTo>
                  <a:pt x="108884" y="39369"/>
                </a:lnTo>
                <a:lnTo>
                  <a:pt x="108869" y="112671"/>
                </a:lnTo>
                <a:lnTo>
                  <a:pt x="141269" y="168274"/>
                </a:lnTo>
                <a:lnTo>
                  <a:pt x="146478" y="174118"/>
                </a:lnTo>
                <a:lnTo>
                  <a:pt x="153318" y="177403"/>
                </a:lnTo>
                <a:lnTo>
                  <a:pt x="160897" y="177901"/>
                </a:lnTo>
                <a:lnTo>
                  <a:pt x="168320" y="175386"/>
                </a:lnTo>
                <a:lnTo>
                  <a:pt x="174182" y="170178"/>
                </a:lnTo>
                <a:lnTo>
                  <a:pt x="177496" y="163337"/>
                </a:lnTo>
                <a:lnTo>
                  <a:pt x="178000" y="155759"/>
                </a:lnTo>
                <a:lnTo>
                  <a:pt x="175432" y="148335"/>
                </a:lnTo>
                <a:lnTo>
                  <a:pt x="111993" y="39369"/>
                </a:lnTo>
                <a:close/>
              </a:path>
              <a:path w="178435" h="2000885">
                <a:moveTo>
                  <a:pt x="89072" y="0"/>
                </a:moveTo>
                <a:lnTo>
                  <a:pt x="2585" y="148208"/>
                </a:lnTo>
                <a:lnTo>
                  <a:pt x="0" y="155632"/>
                </a:lnTo>
                <a:lnTo>
                  <a:pt x="474" y="163210"/>
                </a:lnTo>
                <a:lnTo>
                  <a:pt x="3782" y="170051"/>
                </a:lnTo>
                <a:lnTo>
                  <a:pt x="9697" y="175259"/>
                </a:lnTo>
                <a:lnTo>
                  <a:pt x="17121" y="177845"/>
                </a:lnTo>
                <a:lnTo>
                  <a:pt x="24699" y="177371"/>
                </a:lnTo>
                <a:lnTo>
                  <a:pt x="31539" y="174063"/>
                </a:lnTo>
                <a:lnTo>
                  <a:pt x="36748" y="168147"/>
                </a:lnTo>
                <a:lnTo>
                  <a:pt x="69203" y="112671"/>
                </a:lnTo>
                <a:lnTo>
                  <a:pt x="69260" y="39369"/>
                </a:lnTo>
                <a:lnTo>
                  <a:pt x="111993" y="39369"/>
                </a:lnTo>
                <a:lnTo>
                  <a:pt x="89072" y="0"/>
                </a:lnTo>
                <a:close/>
              </a:path>
              <a:path w="178435" h="2000885">
                <a:moveTo>
                  <a:pt x="108884" y="39369"/>
                </a:moveTo>
                <a:lnTo>
                  <a:pt x="69260" y="39369"/>
                </a:lnTo>
                <a:lnTo>
                  <a:pt x="69203" y="112671"/>
                </a:lnTo>
                <a:lnTo>
                  <a:pt x="89075" y="78704"/>
                </a:lnTo>
                <a:lnTo>
                  <a:pt x="71927" y="49275"/>
                </a:lnTo>
                <a:lnTo>
                  <a:pt x="108876" y="49275"/>
                </a:lnTo>
                <a:lnTo>
                  <a:pt x="108884" y="39369"/>
                </a:lnTo>
                <a:close/>
              </a:path>
              <a:path w="178435" h="2000885">
                <a:moveTo>
                  <a:pt x="108876" y="49275"/>
                </a:moveTo>
                <a:lnTo>
                  <a:pt x="71927" y="49275"/>
                </a:lnTo>
                <a:lnTo>
                  <a:pt x="106217" y="49402"/>
                </a:lnTo>
                <a:lnTo>
                  <a:pt x="89075" y="78704"/>
                </a:lnTo>
                <a:lnTo>
                  <a:pt x="108827" y="112600"/>
                </a:lnTo>
                <a:lnTo>
                  <a:pt x="108876" y="49275"/>
                </a:lnTo>
                <a:close/>
              </a:path>
              <a:path w="178435" h="2000885">
                <a:moveTo>
                  <a:pt x="71927" y="49275"/>
                </a:moveTo>
                <a:lnTo>
                  <a:pt x="89075" y="78704"/>
                </a:lnTo>
                <a:lnTo>
                  <a:pt x="106217" y="49402"/>
                </a:lnTo>
                <a:lnTo>
                  <a:pt x="71927" y="49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83535" y="5733288"/>
            <a:ext cx="4054602" cy="4396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30779" y="5842405"/>
            <a:ext cx="3786504" cy="178435"/>
          </a:xfrm>
          <a:custGeom>
            <a:avLst/>
            <a:gdLst/>
            <a:ahLst/>
            <a:cxnLst/>
            <a:rect l="l" t="t" r="r" b="b"/>
            <a:pathLst>
              <a:path w="3786504" h="178435">
                <a:moveTo>
                  <a:pt x="3630636" y="0"/>
                </a:moveTo>
                <a:lnTo>
                  <a:pt x="3623087" y="492"/>
                </a:lnTo>
                <a:lnTo>
                  <a:pt x="3616253" y="3790"/>
                </a:lnTo>
                <a:lnTo>
                  <a:pt x="3610991" y="9665"/>
                </a:lnTo>
                <a:lnTo>
                  <a:pt x="3608476" y="17109"/>
                </a:lnTo>
                <a:lnTo>
                  <a:pt x="3608974" y="24688"/>
                </a:lnTo>
                <a:lnTo>
                  <a:pt x="3612259" y="31530"/>
                </a:lnTo>
                <a:lnTo>
                  <a:pt x="3618103" y="36767"/>
                </a:lnTo>
                <a:lnTo>
                  <a:pt x="3673678" y="69210"/>
                </a:lnTo>
                <a:lnTo>
                  <a:pt x="3747007" y="69241"/>
                </a:lnTo>
                <a:lnTo>
                  <a:pt x="3747007" y="108865"/>
                </a:lnTo>
                <a:lnTo>
                  <a:pt x="3673617" y="108865"/>
                </a:lnTo>
                <a:lnTo>
                  <a:pt x="3618103" y="141224"/>
                </a:lnTo>
                <a:lnTo>
                  <a:pt x="3612187" y="146454"/>
                </a:lnTo>
                <a:lnTo>
                  <a:pt x="3608879" y="153292"/>
                </a:lnTo>
                <a:lnTo>
                  <a:pt x="3608405" y="160870"/>
                </a:lnTo>
                <a:lnTo>
                  <a:pt x="3610991" y="168313"/>
                </a:lnTo>
                <a:lnTo>
                  <a:pt x="3616182" y="174190"/>
                </a:lnTo>
                <a:lnTo>
                  <a:pt x="3622992" y="177492"/>
                </a:lnTo>
                <a:lnTo>
                  <a:pt x="3630564" y="177990"/>
                </a:lnTo>
                <a:lnTo>
                  <a:pt x="3638042" y="175451"/>
                </a:lnTo>
                <a:lnTo>
                  <a:pt x="3752281" y="108865"/>
                </a:lnTo>
                <a:lnTo>
                  <a:pt x="3747007" y="108865"/>
                </a:lnTo>
                <a:lnTo>
                  <a:pt x="3752334" y="108834"/>
                </a:lnTo>
                <a:lnTo>
                  <a:pt x="3786251" y="89065"/>
                </a:lnTo>
                <a:lnTo>
                  <a:pt x="3638042" y="2540"/>
                </a:lnTo>
                <a:lnTo>
                  <a:pt x="3630636" y="0"/>
                </a:lnTo>
                <a:close/>
              </a:path>
              <a:path w="3786504" h="178435">
                <a:moveTo>
                  <a:pt x="3707637" y="89034"/>
                </a:moveTo>
                <a:lnTo>
                  <a:pt x="3673670" y="108834"/>
                </a:lnTo>
                <a:lnTo>
                  <a:pt x="3747007" y="108865"/>
                </a:lnTo>
                <a:lnTo>
                  <a:pt x="3747007" y="106160"/>
                </a:lnTo>
                <a:lnTo>
                  <a:pt x="3736975" y="106160"/>
                </a:lnTo>
                <a:lnTo>
                  <a:pt x="3707637" y="89034"/>
                </a:lnTo>
                <a:close/>
              </a:path>
              <a:path w="3786504" h="178435">
                <a:moveTo>
                  <a:pt x="0" y="67666"/>
                </a:moveTo>
                <a:lnTo>
                  <a:pt x="0" y="107290"/>
                </a:lnTo>
                <a:lnTo>
                  <a:pt x="3673670" y="108834"/>
                </a:lnTo>
                <a:lnTo>
                  <a:pt x="3707637" y="89034"/>
                </a:lnTo>
                <a:lnTo>
                  <a:pt x="3673678" y="69210"/>
                </a:lnTo>
                <a:lnTo>
                  <a:pt x="0" y="67666"/>
                </a:lnTo>
                <a:close/>
              </a:path>
              <a:path w="3786504" h="178435">
                <a:moveTo>
                  <a:pt x="3736975" y="71933"/>
                </a:moveTo>
                <a:lnTo>
                  <a:pt x="3707637" y="89034"/>
                </a:lnTo>
                <a:lnTo>
                  <a:pt x="3736975" y="106160"/>
                </a:lnTo>
                <a:lnTo>
                  <a:pt x="3736975" y="71933"/>
                </a:lnTo>
                <a:close/>
              </a:path>
              <a:path w="3786504" h="178435">
                <a:moveTo>
                  <a:pt x="3747007" y="71933"/>
                </a:moveTo>
                <a:lnTo>
                  <a:pt x="3736975" y="71933"/>
                </a:lnTo>
                <a:lnTo>
                  <a:pt x="3736975" y="106160"/>
                </a:lnTo>
                <a:lnTo>
                  <a:pt x="3747007" y="106160"/>
                </a:lnTo>
                <a:lnTo>
                  <a:pt x="3747007" y="71933"/>
                </a:lnTo>
                <a:close/>
              </a:path>
              <a:path w="3786504" h="178435">
                <a:moveTo>
                  <a:pt x="3673678" y="69210"/>
                </a:moveTo>
                <a:lnTo>
                  <a:pt x="3707637" y="89034"/>
                </a:lnTo>
                <a:lnTo>
                  <a:pt x="3736975" y="71933"/>
                </a:lnTo>
                <a:lnTo>
                  <a:pt x="3747007" y="71933"/>
                </a:lnTo>
                <a:lnTo>
                  <a:pt x="3747007" y="69241"/>
                </a:lnTo>
                <a:lnTo>
                  <a:pt x="3673678" y="692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84447" y="4191000"/>
            <a:ext cx="116586" cy="18143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42359" y="4215384"/>
            <a:ext cx="1905" cy="1714500"/>
          </a:xfrm>
          <a:custGeom>
            <a:avLst/>
            <a:gdLst/>
            <a:ahLst/>
            <a:cxnLst/>
            <a:rect l="l" t="t" r="r" b="b"/>
            <a:pathLst>
              <a:path w="1904" h="1714500">
                <a:moveTo>
                  <a:pt x="1524" y="0"/>
                </a:moveTo>
                <a:lnTo>
                  <a:pt x="0" y="1714500"/>
                </a:lnTo>
              </a:path>
            </a:pathLst>
          </a:custGeom>
          <a:ln w="2438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73017" y="381495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65652" y="6029959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95832" y="4234688"/>
            <a:ext cx="11811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4325" marR="5080" indent="-302260">
              <a:lnSpc>
                <a:spcPct val="100000"/>
              </a:lnSpc>
              <a:spcBef>
                <a:spcPts val="105"/>
              </a:spcBef>
            </a:pPr>
            <a:r>
              <a:rPr sz="1600" spc="-15" dirty="0">
                <a:latin typeface="Calibri"/>
                <a:cs typeface="Calibri"/>
              </a:rPr>
              <a:t>Velocidade </a:t>
            </a:r>
            <a:r>
              <a:rPr sz="1600" spc="-5" dirty="0">
                <a:latin typeface="Calibri"/>
                <a:cs typeface="Calibri"/>
              </a:rPr>
              <a:t>da  </a:t>
            </a:r>
            <a:r>
              <a:rPr sz="1600" spc="-10" dirty="0">
                <a:latin typeface="Calibri"/>
                <a:cs typeface="Calibri"/>
              </a:rPr>
              <a:t>reação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20461" y="6092748"/>
            <a:ext cx="1776095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libri"/>
                <a:cs typeface="Calibri"/>
              </a:rPr>
              <a:t>Concentração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spc="-20" dirty="0">
                <a:latin typeface="Calibri"/>
                <a:cs typeface="Calibri"/>
              </a:rPr>
              <a:t>substrato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(reagentes)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502407" y="4175759"/>
            <a:ext cx="3256026" cy="164363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64892" y="4216908"/>
            <a:ext cx="3152140" cy="1527175"/>
          </a:xfrm>
          <a:custGeom>
            <a:avLst/>
            <a:gdLst/>
            <a:ahLst/>
            <a:cxnLst/>
            <a:rect l="l" t="t" r="r" b="b"/>
            <a:pathLst>
              <a:path w="3152140" h="1527175">
                <a:moveTo>
                  <a:pt x="0" y="1527048"/>
                </a:moveTo>
                <a:lnTo>
                  <a:pt x="22769" y="1476401"/>
                </a:lnTo>
                <a:lnTo>
                  <a:pt x="45484" y="1425915"/>
                </a:lnTo>
                <a:lnTo>
                  <a:pt x="68092" y="1375748"/>
                </a:lnTo>
                <a:lnTo>
                  <a:pt x="90538" y="1326062"/>
                </a:lnTo>
                <a:lnTo>
                  <a:pt x="112769" y="1277015"/>
                </a:lnTo>
                <a:lnTo>
                  <a:pt x="134730" y="1228768"/>
                </a:lnTo>
                <a:lnTo>
                  <a:pt x="156368" y="1181481"/>
                </a:lnTo>
                <a:lnTo>
                  <a:pt x="177629" y="1135313"/>
                </a:lnTo>
                <a:lnTo>
                  <a:pt x="198459" y="1090425"/>
                </a:lnTo>
                <a:lnTo>
                  <a:pt x="218804" y="1046976"/>
                </a:lnTo>
                <a:lnTo>
                  <a:pt x="238611" y="1005127"/>
                </a:lnTo>
                <a:lnTo>
                  <a:pt x="257824" y="965038"/>
                </a:lnTo>
                <a:lnTo>
                  <a:pt x="276392" y="926868"/>
                </a:lnTo>
                <a:lnTo>
                  <a:pt x="294258" y="890778"/>
                </a:lnTo>
                <a:lnTo>
                  <a:pt x="323239" y="833558"/>
                </a:lnTo>
                <a:lnTo>
                  <a:pt x="349367" y="783397"/>
                </a:lnTo>
                <a:lnTo>
                  <a:pt x="373431" y="738805"/>
                </a:lnTo>
                <a:lnTo>
                  <a:pt x="396224" y="698293"/>
                </a:lnTo>
                <a:lnTo>
                  <a:pt x="418534" y="660370"/>
                </a:lnTo>
                <a:lnTo>
                  <a:pt x="441152" y="623548"/>
                </a:lnTo>
                <a:lnTo>
                  <a:pt x="464868" y="586335"/>
                </a:lnTo>
                <a:lnTo>
                  <a:pt x="490474" y="547243"/>
                </a:lnTo>
                <a:lnTo>
                  <a:pt x="517953" y="506271"/>
                </a:lnTo>
                <a:lnTo>
                  <a:pt x="546479" y="464907"/>
                </a:lnTo>
                <a:lnTo>
                  <a:pt x="575763" y="423745"/>
                </a:lnTo>
                <a:lnTo>
                  <a:pt x="605520" y="383381"/>
                </a:lnTo>
                <a:lnTo>
                  <a:pt x="635461" y="344410"/>
                </a:lnTo>
                <a:lnTo>
                  <a:pt x="665299" y="307427"/>
                </a:lnTo>
                <a:lnTo>
                  <a:pt x="694747" y="273028"/>
                </a:lnTo>
                <a:lnTo>
                  <a:pt x="723519" y="241808"/>
                </a:lnTo>
                <a:lnTo>
                  <a:pt x="760047" y="204952"/>
                </a:lnTo>
                <a:lnTo>
                  <a:pt x="794855" y="172517"/>
                </a:lnTo>
                <a:lnTo>
                  <a:pt x="829309" y="143970"/>
                </a:lnTo>
                <a:lnTo>
                  <a:pt x="864780" y="118777"/>
                </a:lnTo>
                <a:lnTo>
                  <a:pt x="902636" y="96407"/>
                </a:lnTo>
                <a:lnTo>
                  <a:pt x="944244" y="76327"/>
                </a:lnTo>
                <a:lnTo>
                  <a:pt x="961712" y="67313"/>
                </a:lnTo>
                <a:lnTo>
                  <a:pt x="971919" y="59266"/>
                </a:lnTo>
                <a:lnTo>
                  <a:pt x="977485" y="52097"/>
                </a:lnTo>
                <a:lnTo>
                  <a:pt x="981027" y="45720"/>
                </a:lnTo>
                <a:lnTo>
                  <a:pt x="985166" y="40046"/>
                </a:lnTo>
                <a:lnTo>
                  <a:pt x="1027350" y="26373"/>
                </a:lnTo>
                <a:lnTo>
                  <a:pt x="1106466" y="19176"/>
                </a:lnTo>
                <a:lnTo>
                  <a:pt x="1169180" y="15892"/>
                </a:lnTo>
                <a:lnTo>
                  <a:pt x="1250822" y="12700"/>
                </a:lnTo>
                <a:lnTo>
                  <a:pt x="1313915" y="10749"/>
                </a:lnTo>
                <a:lnTo>
                  <a:pt x="1383617" y="9010"/>
                </a:lnTo>
                <a:lnTo>
                  <a:pt x="1459550" y="7469"/>
                </a:lnTo>
                <a:lnTo>
                  <a:pt x="1499736" y="6769"/>
                </a:lnTo>
                <a:lnTo>
                  <a:pt x="1541337" y="6114"/>
                </a:lnTo>
                <a:lnTo>
                  <a:pt x="1584307" y="5503"/>
                </a:lnTo>
                <a:lnTo>
                  <a:pt x="1628600" y="4935"/>
                </a:lnTo>
                <a:lnTo>
                  <a:pt x="1674166" y="4406"/>
                </a:lnTo>
                <a:lnTo>
                  <a:pt x="1720961" y="3917"/>
                </a:lnTo>
                <a:lnTo>
                  <a:pt x="1768935" y="3466"/>
                </a:lnTo>
                <a:lnTo>
                  <a:pt x="1818042" y="3050"/>
                </a:lnTo>
                <a:lnTo>
                  <a:pt x="1868235" y="2669"/>
                </a:lnTo>
                <a:lnTo>
                  <a:pt x="1919467" y="2321"/>
                </a:lnTo>
                <a:lnTo>
                  <a:pt x="1971690" y="2005"/>
                </a:lnTo>
                <a:lnTo>
                  <a:pt x="2024857" y="1719"/>
                </a:lnTo>
                <a:lnTo>
                  <a:pt x="2078921" y="1462"/>
                </a:lnTo>
                <a:lnTo>
                  <a:pt x="2133835" y="1231"/>
                </a:lnTo>
                <a:lnTo>
                  <a:pt x="2189551" y="1026"/>
                </a:lnTo>
                <a:lnTo>
                  <a:pt x="2246022" y="846"/>
                </a:lnTo>
                <a:lnTo>
                  <a:pt x="2303202" y="687"/>
                </a:lnTo>
                <a:lnTo>
                  <a:pt x="2361043" y="550"/>
                </a:lnTo>
                <a:lnTo>
                  <a:pt x="2419497" y="433"/>
                </a:lnTo>
                <a:lnTo>
                  <a:pt x="2478517" y="333"/>
                </a:lnTo>
                <a:lnTo>
                  <a:pt x="2538057" y="250"/>
                </a:lnTo>
                <a:lnTo>
                  <a:pt x="2598069" y="182"/>
                </a:lnTo>
                <a:lnTo>
                  <a:pt x="2658506" y="128"/>
                </a:lnTo>
                <a:lnTo>
                  <a:pt x="2719321" y="85"/>
                </a:lnTo>
                <a:lnTo>
                  <a:pt x="2780466" y="54"/>
                </a:lnTo>
                <a:lnTo>
                  <a:pt x="2841894" y="31"/>
                </a:lnTo>
                <a:lnTo>
                  <a:pt x="2903558" y="16"/>
                </a:lnTo>
                <a:lnTo>
                  <a:pt x="2965411" y="6"/>
                </a:lnTo>
                <a:lnTo>
                  <a:pt x="3027406" y="2"/>
                </a:lnTo>
                <a:lnTo>
                  <a:pt x="3089495" y="0"/>
                </a:lnTo>
                <a:lnTo>
                  <a:pt x="3151632" y="0"/>
                </a:lnTo>
              </a:path>
            </a:pathLst>
          </a:custGeom>
          <a:ln w="39624">
            <a:solidFill>
              <a:srgbClr val="806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52744" y="3831335"/>
            <a:ext cx="3097529" cy="11742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55791" y="3816096"/>
            <a:ext cx="3137154" cy="12473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03035" y="3860291"/>
            <a:ext cx="2999232" cy="10759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003035" y="3860291"/>
            <a:ext cx="2999740" cy="1076325"/>
          </a:xfrm>
          <a:prstGeom prst="rect">
            <a:avLst/>
          </a:prstGeom>
          <a:ln w="9144">
            <a:solidFill>
              <a:srgbClr val="7C5F9F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21920" marR="114300" algn="ctr">
              <a:lnSpc>
                <a:spcPct val="100000"/>
              </a:lnSpc>
              <a:spcBef>
                <a:spcPts val="240"/>
              </a:spcBef>
            </a:pPr>
            <a:r>
              <a:rPr sz="1600" dirty="0">
                <a:latin typeface="Calibri"/>
                <a:cs typeface="Calibri"/>
              </a:rPr>
              <a:t>A </a:t>
            </a:r>
            <a:r>
              <a:rPr sz="1600" spc="-10" dirty="0">
                <a:latin typeface="Calibri"/>
                <a:cs typeface="Calibri"/>
              </a:rPr>
              <a:t>partir </a:t>
            </a:r>
            <a:r>
              <a:rPr sz="1600" dirty="0">
                <a:latin typeface="Calibri"/>
                <a:cs typeface="Calibri"/>
              </a:rPr>
              <a:t>do </a:t>
            </a:r>
            <a:r>
              <a:rPr sz="1600" spc="-15" dirty="0">
                <a:latin typeface="Calibri"/>
                <a:cs typeface="Calibri"/>
              </a:rPr>
              <a:t>ponto </a:t>
            </a:r>
            <a:r>
              <a:rPr sz="1600" spc="-5" dirty="0">
                <a:latin typeface="Calibri"/>
                <a:cs typeface="Calibri"/>
              </a:rPr>
              <a:t>(x) </a:t>
            </a:r>
            <a:r>
              <a:rPr sz="1600" dirty="0">
                <a:latin typeface="Calibri"/>
                <a:cs typeface="Calibri"/>
              </a:rPr>
              <a:t>a </a:t>
            </a:r>
            <a:r>
              <a:rPr sz="1600" spc="-10" dirty="0">
                <a:latin typeface="Calibri"/>
                <a:cs typeface="Calibri"/>
              </a:rPr>
              <a:t>velocidade  </a:t>
            </a:r>
            <a:r>
              <a:rPr sz="1600" spc="-15" dirty="0">
                <a:latin typeface="Calibri"/>
                <a:cs typeface="Calibri"/>
              </a:rPr>
              <a:t>ficará </a:t>
            </a:r>
            <a:r>
              <a:rPr sz="1600" spc="-20" dirty="0">
                <a:latin typeface="Calibri"/>
                <a:cs typeface="Calibri"/>
              </a:rPr>
              <a:t>constante, </a:t>
            </a:r>
            <a:r>
              <a:rPr sz="1600" dirty="0">
                <a:latin typeface="Calibri"/>
                <a:cs typeface="Calibri"/>
              </a:rPr>
              <a:t>mesmo </a:t>
            </a:r>
            <a:r>
              <a:rPr sz="1600" spc="-5" dirty="0">
                <a:latin typeface="Calibri"/>
                <a:cs typeface="Calibri"/>
              </a:rPr>
              <a:t>que se  </a:t>
            </a:r>
            <a:r>
              <a:rPr sz="1600" spc="-15" dirty="0">
                <a:latin typeface="Calibri"/>
                <a:cs typeface="Calibri"/>
              </a:rPr>
              <a:t>acrescente </a:t>
            </a:r>
            <a:r>
              <a:rPr sz="1600" dirty="0">
                <a:latin typeface="Calibri"/>
                <a:cs typeface="Calibri"/>
              </a:rPr>
              <a:t>mais </a:t>
            </a:r>
            <a:r>
              <a:rPr sz="1600" spc="-20" dirty="0">
                <a:latin typeface="Calibri"/>
                <a:cs typeface="Calibri"/>
              </a:rPr>
              <a:t>substrato, </a:t>
            </a:r>
            <a:r>
              <a:rPr sz="1600" spc="-5" dirty="0">
                <a:latin typeface="Calibri"/>
                <a:cs typeface="Calibri"/>
              </a:rPr>
              <a:t>não  </a:t>
            </a:r>
            <a:r>
              <a:rPr sz="1600" spc="-20" dirty="0">
                <a:latin typeface="Calibri"/>
                <a:cs typeface="Calibri"/>
              </a:rPr>
              <a:t>haverá </a:t>
            </a:r>
            <a:r>
              <a:rPr sz="1600" spc="-5" dirty="0">
                <a:latin typeface="Calibri"/>
                <a:cs typeface="Calibri"/>
              </a:rPr>
              <a:t>enzima </a:t>
            </a:r>
            <a:r>
              <a:rPr sz="1600" spc="-10" dirty="0">
                <a:latin typeface="Calibri"/>
                <a:cs typeface="Calibri"/>
              </a:rPr>
              <a:t>para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reagir.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1691" y="1176654"/>
            <a:ext cx="43072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4) Substâncias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 </a:t>
            </a: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-</a:t>
            </a:r>
            <a:r>
              <a:rPr sz="1800" b="1" spc="-85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Vitaminas</a:t>
            </a:r>
            <a:endParaRPr sz="18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latin typeface="Tahoma"/>
                <a:cs typeface="Tahoma"/>
              </a:rPr>
              <a:t>e)</a:t>
            </a:r>
            <a:r>
              <a:rPr sz="1800" b="1" spc="-10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Vitaminas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6396" y="2014804"/>
            <a:ext cx="3278504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DejaVu Sans"/>
              <a:buChar char="▪"/>
              <a:tabLst>
                <a:tab pos="356870" algn="l"/>
                <a:tab pos="357505" algn="l"/>
                <a:tab pos="749935" algn="l"/>
                <a:tab pos="1774825" algn="l"/>
                <a:tab pos="2259330" algn="l"/>
              </a:tabLst>
            </a:pPr>
            <a:r>
              <a:rPr sz="1700" dirty="0">
                <a:latin typeface="Calibri"/>
                <a:cs typeface="Calibri"/>
              </a:rPr>
              <a:t>As	</a:t>
            </a:r>
            <a:r>
              <a:rPr sz="1700" spc="-5" dirty="0">
                <a:latin typeface="Calibri"/>
                <a:cs typeface="Calibri"/>
              </a:rPr>
              <a:t>vitaminas	são	</a:t>
            </a:r>
            <a:r>
              <a:rPr sz="1700" spc="-10" dirty="0">
                <a:latin typeface="Calibri"/>
                <a:cs typeface="Calibri"/>
              </a:rPr>
              <a:t>substâncias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9714" y="2014804"/>
            <a:ext cx="4358640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69644" algn="l"/>
                <a:tab pos="1485265" algn="l"/>
                <a:tab pos="2232025" algn="l"/>
                <a:tab pos="2902585" algn="l"/>
                <a:tab pos="4119245" algn="l"/>
              </a:tabLst>
            </a:pPr>
            <a:r>
              <a:rPr sz="1700" spc="-10" dirty="0">
                <a:latin typeface="Calibri"/>
                <a:cs typeface="Calibri"/>
              </a:rPr>
              <a:t>quí</a:t>
            </a:r>
            <a:r>
              <a:rPr sz="1700" dirty="0">
                <a:latin typeface="Calibri"/>
                <a:cs typeface="Calibri"/>
              </a:rPr>
              <a:t>mi</a:t>
            </a:r>
            <a:r>
              <a:rPr sz="1700" spc="-30" dirty="0">
                <a:latin typeface="Calibri"/>
                <a:cs typeface="Calibri"/>
              </a:rPr>
              <a:t>c</a:t>
            </a:r>
            <a:r>
              <a:rPr sz="1700" dirty="0">
                <a:latin typeface="Calibri"/>
                <a:cs typeface="Calibri"/>
              </a:rPr>
              <a:t>as	</a:t>
            </a:r>
            <a:r>
              <a:rPr sz="1700" spc="-10" dirty="0">
                <a:latin typeface="Calibri"/>
                <a:cs typeface="Calibri"/>
              </a:rPr>
              <a:t>qu</a:t>
            </a:r>
            <a:r>
              <a:rPr sz="1700" dirty="0">
                <a:latin typeface="Calibri"/>
                <a:cs typeface="Calibri"/>
              </a:rPr>
              <a:t>e	</a:t>
            </a:r>
            <a:r>
              <a:rPr sz="1700" spc="-30" dirty="0">
                <a:latin typeface="Calibri"/>
                <a:cs typeface="Calibri"/>
              </a:rPr>
              <a:t>a</a:t>
            </a:r>
            <a:r>
              <a:rPr sz="1700" dirty="0">
                <a:latin typeface="Calibri"/>
                <a:cs typeface="Calibri"/>
              </a:rPr>
              <a:t>tuam	</a:t>
            </a:r>
            <a:r>
              <a:rPr sz="1700" spc="-25" dirty="0">
                <a:latin typeface="Calibri"/>
                <a:cs typeface="Calibri"/>
              </a:rPr>
              <a:t>c</a:t>
            </a:r>
            <a:r>
              <a:rPr sz="1700" spc="-10" dirty="0">
                <a:latin typeface="Calibri"/>
                <a:cs typeface="Calibri"/>
              </a:rPr>
              <a:t>o</a:t>
            </a:r>
            <a:r>
              <a:rPr sz="1700" spc="5" dirty="0">
                <a:latin typeface="Calibri"/>
                <a:cs typeface="Calibri"/>
              </a:rPr>
              <a:t>m</a:t>
            </a:r>
            <a:r>
              <a:rPr sz="1700" dirty="0">
                <a:latin typeface="Calibri"/>
                <a:cs typeface="Calibri"/>
              </a:rPr>
              <a:t>o	</a:t>
            </a:r>
            <a:r>
              <a:rPr sz="1700" spc="-2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7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700" spc="-1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1700" spc="-10" dirty="0">
                <a:solidFill>
                  <a:srgbClr val="FF0000"/>
                </a:solidFill>
                <a:latin typeface="Calibri"/>
                <a:cs typeface="Calibri"/>
              </a:rPr>
              <a:t>ul</a:t>
            </a:r>
            <a:r>
              <a:rPr sz="17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700" spc="-1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700" spc="-1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700" spc="-2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700" dirty="0">
                <a:solidFill>
                  <a:srgbClr val="FF0000"/>
                </a:solidFill>
                <a:latin typeface="Calibri"/>
                <a:cs typeface="Calibri"/>
              </a:rPr>
              <a:t>as	</a:t>
            </a:r>
            <a:r>
              <a:rPr sz="1700" spc="-10" dirty="0">
                <a:latin typeface="Calibri"/>
                <a:cs typeface="Calibri"/>
              </a:rPr>
              <a:t>do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9195" y="2274570"/>
            <a:ext cx="8250555" cy="4173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4069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latin typeface="Calibri"/>
                <a:cs typeface="Calibri"/>
              </a:rPr>
              <a:t>metabolismo.</a:t>
            </a:r>
            <a:endParaRPr sz="1700" dirty="0">
              <a:latin typeface="Calibri"/>
              <a:cs typeface="Calibri"/>
            </a:endParaRPr>
          </a:p>
          <a:p>
            <a:pPr marL="814069" marR="6350" indent="-344170" algn="just">
              <a:lnSpc>
                <a:spcPct val="100000"/>
              </a:lnSpc>
              <a:buFont typeface="DejaVu Sans"/>
              <a:buChar char="▪"/>
              <a:tabLst>
                <a:tab pos="814705" algn="l"/>
              </a:tabLst>
            </a:pPr>
            <a:r>
              <a:rPr sz="1700" dirty="0">
                <a:latin typeface="Calibri"/>
                <a:cs typeface="Calibri"/>
              </a:rPr>
              <a:t>A </a:t>
            </a:r>
            <a:r>
              <a:rPr sz="1700" spc="-5" dirty="0">
                <a:latin typeface="Calibri"/>
                <a:cs typeface="Calibri"/>
              </a:rPr>
              <a:t>maioria das vitaminas atuam </a:t>
            </a:r>
            <a:r>
              <a:rPr sz="1700" spc="-10" dirty="0">
                <a:latin typeface="Calibri"/>
                <a:cs typeface="Calibri"/>
              </a:rPr>
              <a:t>como </a:t>
            </a:r>
            <a:r>
              <a:rPr sz="1700" spc="-15" dirty="0">
                <a:solidFill>
                  <a:srgbClr val="FF0000"/>
                </a:solidFill>
                <a:latin typeface="Calibri"/>
                <a:cs typeface="Calibri"/>
              </a:rPr>
              <a:t>co-fatores </a:t>
            </a:r>
            <a:r>
              <a:rPr sz="1700" spc="-10" dirty="0">
                <a:solidFill>
                  <a:srgbClr val="FF0000"/>
                </a:solidFill>
                <a:latin typeface="Calibri"/>
                <a:cs typeface="Calibri"/>
              </a:rPr>
              <a:t>enzimáticos</a:t>
            </a:r>
            <a:r>
              <a:rPr sz="1700" spc="-10" dirty="0">
                <a:latin typeface="Calibri"/>
                <a:cs typeface="Calibri"/>
              </a:rPr>
              <a:t>, </a:t>
            </a:r>
            <a:r>
              <a:rPr sz="1700" spc="-5" dirty="0">
                <a:latin typeface="Calibri"/>
                <a:cs typeface="Calibri"/>
              </a:rPr>
              <a:t>dessa maneira, </a:t>
            </a:r>
            <a:r>
              <a:rPr sz="1700" spc="-10" dirty="0">
                <a:latin typeface="Calibri"/>
                <a:cs typeface="Calibri"/>
              </a:rPr>
              <a:t>uma  dieta pobre </a:t>
            </a:r>
            <a:r>
              <a:rPr sz="1700" spc="-5" dirty="0">
                <a:latin typeface="Calibri"/>
                <a:cs typeface="Calibri"/>
              </a:rPr>
              <a:t>em vitaminas </a:t>
            </a:r>
            <a:r>
              <a:rPr sz="1700" spc="-10" dirty="0">
                <a:latin typeface="Calibri"/>
                <a:cs typeface="Calibri"/>
              </a:rPr>
              <a:t>compromete </a:t>
            </a:r>
            <a:r>
              <a:rPr sz="1700" dirty="0">
                <a:latin typeface="Calibri"/>
                <a:cs typeface="Calibri"/>
              </a:rPr>
              <a:t>o </a:t>
            </a:r>
            <a:r>
              <a:rPr sz="1700" spc="-5" dirty="0">
                <a:latin typeface="Calibri"/>
                <a:cs typeface="Calibri"/>
              </a:rPr>
              <a:t>funcionamento de determinadas enzimas,  </a:t>
            </a:r>
            <a:r>
              <a:rPr sz="1700" dirty="0">
                <a:latin typeface="Calibri"/>
                <a:cs typeface="Calibri"/>
              </a:rPr>
              <a:t>e </a:t>
            </a:r>
            <a:r>
              <a:rPr sz="1700" spc="-10" dirty="0">
                <a:latin typeface="Calibri"/>
                <a:cs typeface="Calibri"/>
              </a:rPr>
              <a:t>por </a:t>
            </a:r>
            <a:r>
              <a:rPr sz="1700" spc="-5" dirty="0">
                <a:latin typeface="Calibri"/>
                <a:cs typeface="Calibri"/>
              </a:rPr>
              <a:t>sua </a:t>
            </a:r>
            <a:r>
              <a:rPr sz="1700" spc="-15" dirty="0">
                <a:latin typeface="Calibri"/>
                <a:cs typeface="Calibri"/>
              </a:rPr>
              <a:t>vez, gera </a:t>
            </a:r>
            <a:r>
              <a:rPr sz="1700" spc="-5" dirty="0">
                <a:latin typeface="Calibri"/>
                <a:cs typeface="Calibri"/>
              </a:rPr>
              <a:t>um </a:t>
            </a:r>
            <a:r>
              <a:rPr sz="1700" spc="-10" dirty="0">
                <a:latin typeface="Calibri"/>
                <a:cs typeface="Calibri"/>
              </a:rPr>
              <a:t>quadro </a:t>
            </a:r>
            <a:r>
              <a:rPr sz="1700" spc="-5" dirty="0">
                <a:latin typeface="Calibri"/>
                <a:cs typeface="Calibri"/>
              </a:rPr>
              <a:t>de anormalidades </a:t>
            </a:r>
            <a:r>
              <a:rPr sz="1700" spc="-10" dirty="0">
                <a:latin typeface="Calibri"/>
                <a:cs typeface="Calibri"/>
              </a:rPr>
              <a:t>denominado</a:t>
            </a:r>
            <a:r>
              <a:rPr sz="1700" spc="110" dirty="0">
                <a:latin typeface="Calibri"/>
                <a:cs typeface="Calibri"/>
              </a:rPr>
              <a:t> </a:t>
            </a:r>
            <a:r>
              <a:rPr sz="17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avitaminose</a:t>
            </a:r>
            <a:r>
              <a:rPr sz="1700" spc="-10" dirty="0">
                <a:latin typeface="Calibri"/>
                <a:cs typeface="Calibri"/>
              </a:rPr>
              <a:t>.</a:t>
            </a:r>
            <a:endParaRPr sz="1700" dirty="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buFont typeface="DejaVu Sans"/>
              <a:buChar char="▪"/>
              <a:tabLst>
                <a:tab pos="814069" algn="l"/>
                <a:tab pos="814705" algn="l"/>
              </a:tabLst>
            </a:pPr>
            <a:r>
              <a:rPr sz="1700" dirty="0">
                <a:latin typeface="Calibri"/>
                <a:cs typeface="Calibri"/>
              </a:rPr>
              <a:t>As </a:t>
            </a:r>
            <a:r>
              <a:rPr sz="1700" spc="-5" dirty="0">
                <a:latin typeface="Calibri"/>
                <a:cs typeface="Calibri"/>
              </a:rPr>
              <a:t>vitaminas não </a:t>
            </a:r>
            <a:r>
              <a:rPr sz="1700" dirty="0">
                <a:latin typeface="Calibri"/>
                <a:cs typeface="Calibri"/>
              </a:rPr>
              <a:t>são </a:t>
            </a:r>
            <a:r>
              <a:rPr sz="1700" spc="-10" dirty="0">
                <a:latin typeface="Calibri"/>
                <a:cs typeface="Calibri"/>
              </a:rPr>
              <a:t>produzidas pelo organismo humano, </a:t>
            </a:r>
            <a:r>
              <a:rPr sz="1700" spc="-5" dirty="0">
                <a:latin typeface="Calibri"/>
                <a:cs typeface="Calibri"/>
              </a:rPr>
              <a:t>sendo</a:t>
            </a:r>
            <a:r>
              <a:rPr sz="1700" spc="315" dirty="0">
                <a:latin typeface="Calibri"/>
                <a:cs typeface="Calibri"/>
              </a:rPr>
              <a:t> </a:t>
            </a:r>
            <a:r>
              <a:rPr sz="1700" spc="-5" dirty="0">
                <a:latin typeface="Calibri"/>
                <a:cs typeface="Calibri"/>
              </a:rPr>
              <a:t>necessário, </a:t>
            </a:r>
            <a:r>
              <a:rPr sz="1700" spc="-10" dirty="0">
                <a:latin typeface="Calibri"/>
                <a:cs typeface="Calibri"/>
              </a:rPr>
              <a:t>obtê-</a:t>
            </a:r>
            <a:endParaRPr sz="1700" dirty="0">
              <a:latin typeface="Calibri"/>
              <a:cs typeface="Calibri"/>
            </a:endParaRPr>
          </a:p>
          <a:p>
            <a:pPr marL="814069">
              <a:lnSpc>
                <a:spcPct val="100000"/>
              </a:lnSpc>
            </a:pPr>
            <a:r>
              <a:rPr sz="1700" spc="-5" dirty="0">
                <a:latin typeface="Calibri"/>
                <a:cs typeface="Calibri"/>
              </a:rPr>
              <a:t>las </a:t>
            </a:r>
            <a:r>
              <a:rPr sz="1700" spc="-15" dirty="0">
                <a:latin typeface="Calibri"/>
                <a:cs typeface="Calibri"/>
              </a:rPr>
              <a:t>através </a:t>
            </a:r>
            <a:r>
              <a:rPr sz="1700" spc="-5" dirty="0">
                <a:latin typeface="Calibri"/>
                <a:cs typeface="Calibri"/>
              </a:rPr>
              <a:t>da</a:t>
            </a:r>
            <a:r>
              <a:rPr sz="1700" spc="-10" dirty="0">
                <a:latin typeface="Calibri"/>
                <a:cs typeface="Calibri"/>
              </a:rPr>
              <a:t> dieta.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800" b="1" spc="-5" dirty="0">
                <a:latin typeface="Calibri"/>
                <a:cs typeface="Calibri"/>
              </a:rPr>
              <a:t>Classificação das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enzimas</a:t>
            </a:r>
            <a:endParaRPr sz="1800" dirty="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969"/>
              </a:spcBef>
              <a:buAutoNum type="romanUcParenR"/>
              <a:tabLst>
                <a:tab pos="814069" algn="l"/>
                <a:tab pos="814705" algn="l"/>
              </a:tabLst>
            </a:pPr>
            <a:r>
              <a:rPr sz="1700" b="1" spc="-5" dirty="0">
                <a:latin typeface="Calibri"/>
                <a:cs typeface="Calibri"/>
              </a:rPr>
              <a:t>Vitaminas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Hidrossolúveis</a:t>
            </a:r>
            <a:endParaRPr sz="1700" dirty="0">
              <a:latin typeface="Calibri"/>
              <a:cs typeface="Calibri"/>
            </a:endParaRPr>
          </a:p>
          <a:p>
            <a:pPr marL="1271270" lvl="1" indent="-344170">
              <a:lnSpc>
                <a:spcPct val="100000"/>
              </a:lnSpc>
              <a:buFont typeface="Courier New"/>
              <a:buChar char="o"/>
              <a:tabLst>
                <a:tab pos="1271270" algn="l"/>
                <a:tab pos="1271905" algn="l"/>
                <a:tab pos="1616075" algn="l"/>
                <a:tab pos="2621915" algn="l"/>
                <a:tab pos="2975610" algn="l"/>
                <a:tab pos="3536950" algn="l"/>
                <a:tab pos="3838575" algn="l"/>
                <a:tab pos="4643755" algn="l"/>
                <a:tab pos="5576570" algn="l"/>
                <a:tab pos="5997575" algn="l"/>
                <a:tab pos="6863080" algn="l"/>
                <a:tab pos="7302500" algn="l"/>
              </a:tabLst>
            </a:pPr>
            <a:r>
              <a:rPr sz="1700" dirty="0">
                <a:latin typeface="Calibri"/>
                <a:cs typeface="Calibri"/>
              </a:rPr>
              <a:t>Se	</a:t>
            </a:r>
            <a:r>
              <a:rPr sz="1700" spc="-10" dirty="0">
                <a:latin typeface="Calibri"/>
                <a:cs typeface="Calibri"/>
              </a:rPr>
              <a:t>dissolvem	</a:t>
            </a:r>
            <a:r>
              <a:rPr sz="1700" spc="-5" dirty="0">
                <a:latin typeface="Calibri"/>
                <a:cs typeface="Calibri"/>
              </a:rPr>
              <a:t>na	</a:t>
            </a:r>
            <a:r>
              <a:rPr sz="1700" dirty="0">
                <a:latin typeface="Calibri"/>
                <a:cs typeface="Calibri"/>
              </a:rPr>
              <a:t>água	</a:t>
            </a:r>
            <a:r>
              <a:rPr sz="1700" spc="-5" dirty="0">
                <a:latin typeface="Calibri"/>
                <a:cs typeface="Calibri"/>
              </a:rPr>
              <a:t>e,	quando	</a:t>
            </a:r>
            <a:r>
              <a:rPr sz="1700" spc="-10" dirty="0">
                <a:latin typeface="Calibri"/>
                <a:cs typeface="Calibri"/>
              </a:rPr>
              <a:t>ingeridas	</a:t>
            </a:r>
            <a:r>
              <a:rPr sz="1700" spc="-5" dirty="0">
                <a:latin typeface="Calibri"/>
                <a:cs typeface="Calibri"/>
              </a:rPr>
              <a:t>em	</a:t>
            </a:r>
            <a:r>
              <a:rPr sz="1700" spc="-15" dirty="0">
                <a:latin typeface="Calibri"/>
                <a:cs typeface="Calibri"/>
              </a:rPr>
              <a:t>excesso,	</a:t>
            </a:r>
            <a:r>
              <a:rPr sz="1700" dirty="0">
                <a:latin typeface="Calibri"/>
                <a:cs typeface="Calibri"/>
              </a:rPr>
              <a:t>são	</a:t>
            </a:r>
            <a:r>
              <a:rPr sz="1700" spc="-10" dirty="0">
                <a:latin typeface="Calibri"/>
                <a:cs typeface="Calibri"/>
              </a:rPr>
              <a:t>facilmente</a:t>
            </a:r>
            <a:endParaRPr sz="1700" dirty="0">
              <a:latin typeface="Calibri"/>
              <a:cs typeface="Calibri"/>
            </a:endParaRPr>
          </a:p>
          <a:p>
            <a:pPr marL="1271270">
              <a:lnSpc>
                <a:spcPct val="100000"/>
              </a:lnSpc>
            </a:pPr>
            <a:r>
              <a:rPr sz="1700" spc="-15" dirty="0">
                <a:latin typeface="Calibri"/>
                <a:cs typeface="Calibri"/>
              </a:rPr>
              <a:t>excretadas </a:t>
            </a:r>
            <a:r>
              <a:rPr sz="1700" spc="-5" dirty="0">
                <a:latin typeface="Calibri"/>
                <a:cs typeface="Calibri"/>
              </a:rPr>
              <a:t>na</a:t>
            </a:r>
            <a:r>
              <a:rPr sz="1700" spc="5" dirty="0">
                <a:latin typeface="Calibri"/>
                <a:cs typeface="Calibri"/>
              </a:rPr>
              <a:t> </a:t>
            </a:r>
            <a:r>
              <a:rPr sz="1700" spc="-5" dirty="0">
                <a:latin typeface="Calibri"/>
                <a:cs typeface="Calibri"/>
              </a:rPr>
              <a:t>urina.</a:t>
            </a:r>
            <a:endParaRPr sz="1700" dirty="0">
              <a:latin typeface="Calibri"/>
              <a:cs typeface="Calibri"/>
            </a:endParaRPr>
          </a:p>
          <a:p>
            <a:pPr marL="1271270" lvl="1" indent="-344170">
              <a:lnSpc>
                <a:spcPct val="100000"/>
              </a:lnSpc>
              <a:buFont typeface="Courier New"/>
              <a:buChar char="o"/>
              <a:tabLst>
                <a:tab pos="1271270" algn="l"/>
                <a:tab pos="1271905" algn="l"/>
              </a:tabLst>
            </a:pPr>
            <a:r>
              <a:rPr sz="1700" dirty="0">
                <a:latin typeface="Calibri"/>
                <a:cs typeface="Calibri"/>
              </a:rPr>
              <a:t>São </a:t>
            </a:r>
            <a:r>
              <a:rPr sz="1700" spc="-10" dirty="0">
                <a:latin typeface="Calibri"/>
                <a:cs typeface="Calibri"/>
              </a:rPr>
              <a:t>hidrossolúveis: Vitamina </a:t>
            </a:r>
            <a:r>
              <a:rPr sz="1700" dirty="0">
                <a:latin typeface="Calibri"/>
                <a:cs typeface="Calibri"/>
              </a:rPr>
              <a:t>C e </a:t>
            </a:r>
            <a:r>
              <a:rPr sz="1700" spc="-5" dirty="0">
                <a:latin typeface="Calibri"/>
                <a:cs typeface="Calibri"/>
              </a:rPr>
              <a:t>Vitaminas do </a:t>
            </a:r>
            <a:r>
              <a:rPr sz="1700" spc="-20" dirty="0">
                <a:latin typeface="Calibri"/>
                <a:cs typeface="Calibri"/>
              </a:rPr>
              <a:t>complexo</a:t>
            </a:r>
            <a:r>
              <a:rPr sz="1700" spc="7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B</a:t>
            </a:r>
          </a:p>
          <a:p>
            <a:pPr marL="814069" indent="-344170">
              <a:lnSpc>
                <a:spcPct val="100000"/>
              </a:lnSpc>
              <a:buAutoNum type="romanUcParenR"/>
              <a:tabLst>
                <a:tab pos="814069" algn="l"/>
                <a:tab pos="814705" algn="l"/>
              </a:tabLst>
            </a:pPr>
            <a:r>
              <a:rPr sz="1700" b="1" spc="-5" dirty="0">
                <a:latin typeface="Calibri"/>
                <a:cs typeface="Calibri"/>
              </a:rPr>
              <a:t>Vitaminas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Lipossolúveis</a:t>
            </a:r>
            <a:endParaRPr sz="1700" dirty="0">
              <a:latin typeface="Calibri"/>
              <a:cs typeface="Calibri"/>
            </a:endParaRPr>
          </a:p>
          <a:p>
            <a:pPr marL="1271270" lvl="1" indent="-344170">
              <a:lnSpc>
                <a:spcPct val="100000"/>
              </a:lnSpc>
              <a:buFont typeface="Courier New"/>
              <a:buChar char="o"/>
              <a:tabLst>
                <a:tab pos="1271270" algn="l"/>
                <a:tab pos="1271905" algn="l"/>
              </a:tabLst>
            </a:pPr>
            <a:r>
              <a:rPr sz="1700" dirty="0">
                <a:latin typeface="Calibri"/>
                <a:cs typeface="Calibri"/>
              </a:rPr>
              <a:t>Se </a:t>
            </a:r>
            <a:r>
              <a:rPr sz="1700" spc="-10" dirty="0">
                <a:latin typeface="Calibri"/>
                <a:cs typeface="Calibri"/>
              </a:rPr>
              <a:t>dissolvem </a:t>
            </a:r>
            <a:r>
              <a:rPr sz="1700" spc="-5" dirty="0">
                <a:latin typeface="Calibri"/>
                <a:cs typeface="Calibri"/>
              </a:rPr>
              <a:t>em </a:t>
            </a:r>
            <a:r>
              <a:rPr sz="1700" spc="-15" dirty="0">
                <a:latin typeface="Calibri"/>
                <a:cs typeface="Calibri"/>
              </a:rPr>
              <a:t>gordura </a:t>
            </a:r>
            <a:r>
              <a:rPr sz="1700" spc="-5" dirty="0">
                <a:latin typeface="Calibri"/>
                <a:cs typeface="Calibri"/>
              </a:rPr>
              <a:t>e, </a:t>
            </a:r>
            <a:r>
              <a:rPr sz="1700" spc="-10" dirty="0">
                <a:latin typeface="Calibri"/>
                <a:cs typeface="Calibri"/>
              </a:rPr>
              <a:t>por </a:t>
            </a:r>
            <a:r>
              <a:rPr sz="1700" spc="-20" dirty="0">
                <a:latin typeface="Calibri"/>
                <a:cs typeface="Calibri"/>
              </a:rPr>
              <a:t>isso, </a:t>
            </a:r>
            <a:r>
              <a:rPr sz="1700" spc="-10" dirty="0">
                <a:latin typeface="Calibri"/>
                <a:cs typeface="Calibri"/>
              </a:rPr>
              <a:t>tendem </a:t>
            </a:r>
            <a:r>
              <a:rPr sz="1700" dirty="0">
                <a:latin typeface="Calibri"/>
                <a:cs typeface="Calibri"/>
              </a:rPr>
              <a:t>a </a:t>
            </a:r>
            <a:r>
              <a:rPr sz="1700" spc="-5" dirty="0">
                <a:latin typeface="Calibri"/>
                <a:cs typeface="Calibri"/>
              </a:rPr>
              <a:t>ser absorvidas </a:t>
            </a:r>
            <a:r>
              <a:rPr sz="1700" dirty="0">
                <a:latin typeface="Calibri"/>
                <a:cs typeface="Calibri"/>
              </a:rPr>
              <a:t>e</a:t>
            </a:r>
            <a:r>
              <a:rPr sz="1700" spc="9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transportadas</a:t>
            </a:r>
            <a:endParaRPr sz="1700" dirty="0">
              <a:latin typeface="Calibri"/>
              <a:cs typeface="Calibri"/>
            </a:endParaRPr>
          </a:p>
          <a:p>
            <a:pPr marL="1271270">
              <a:lnSpc>
                <a:spcPct val="100000"/>
              </a:lnSpc>
              <a:spcBef>
                <a:spcPts val="5"/>
              </a:spcBef>
            </a:pPr>
            <a:r>
              <a:rPr sz="1700" spc="-15" dirty="0">
                <a:latin typeface="Calibri"/>
                <a:cs typeface="Calibri"/>
              </a:rPr>
              <a:t>com </a:t>
            </a:r>
            <a:r>
              <a:rPr sz="1700" dirty="0">
                <a:latin typeface="Calibri"/>
                <a:cs typeface="Calibri"/>
              </a:rPr>
              <a:t>as </a:t>
            </a:r>
            <a:r>
              <a:rPr sz="1700" spc="-10" dirty="0">
                <a:latin typeface="Calibri"/>
                <a:cs typeface="Calibri"/>
              </a:rPr>
              <a:t>gorduras </a:t>
            </a:r>
            <a:r>
              <a:rPr sz="1700" spc="-5" dirty="0">
                <a:latin typeface="Calibri"/>
                <a:cs typeface="Calibri"/>
              </a:rPr>
              <a:t>da</a:t>
            </a:r>
            <a:r>
              <a:rPr sz="1700" spc="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dieta.</a:t>
            </a:r>
            <a:endParaRPr sz="1700" dirty="0">
              <a:latin typeface="Calibri"/>
              <a:cs typeface="Calibri"/>
            </a:endParaRPr>
          </a:p>
          <a:p>
            <a:pPr marL="1271270" lvl="1" indent="-344170">
              <a:lnSpc>
                <a:spcPct val="100000"/>
              </a:lnSpc>
              <a:buFont typeface="Courier New"/>
              <a:buChar char="o"/>
              <a:tabLst>
                <a:tab pos="1271270" algn="l"/>
                <a:tab pos="1271905" algn="l"/>
              </a:tabLst>
            </a:pPr>
            <a:r>
              <a:rPr sz="1700" dirty="0">
                <a:latin typeface="Calibri"/>
                <a:cs typeface="Calibri"/>
              </a:rPr>
              <a:t>São </a:t>
            </a:r>
            <a:r>
              <a:rPr sz="1700" spc="-10" dirty="0">
                <a:latin typeface="Calibri"/>
                <a:cs typeface="Calibri"/>
              </a:rPr>
              <a:t>lipossolúveis </a:t>
            </a:r>
            <a:r>
              <a:rPr sz="1700" spc="-5" dirty="0">
                <a:latin typeface="Calibri"/>
                <a:cs typeface="Calibri"/>
              </a:rPr>
              <a:t>as vitaminas: </a:t>
            </a:r>
            <a:r>
              <a:rPr sz="1700" spc="0" dirty="0">
                <a:latin typeface="Calibri"/>
                <a:cs typeface="Calibri"/>
              </a:rPr>
              <a:t>A, </a:t>
            </a:r>
            <a:r>
              <a:rPr sz="1700" spc="-25" dirty="0">
                <a:latin typeface="Calibri"/>
                <a:cs typeface="Calibri"/>
              </a:rPr>
              <a:t>D, </a:t>
            </a:r>
            <a:r>
              <a:rPr sz="1700" dirty="0">
                <a:latin typeface="Calibri"/>
                <a:cs typeface="Calibri"/>
              </a:rPr>
              <a:t>E e</a:t>
            </a:r>
            <a:r>
              <a:rPr sz="1700" spc="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K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20364" y="1216228"/>
            <a:ext cx="37623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ahoma"/>
                <a:cs typeface="Tahoma"/>
              </a:rPr>
              <a:t>:: Resumo </a:t>
            </a:r>
            <a:r>
              <a:rPr sz="1800" b="1" dirty="0">
                <a:latin typeface="Tahoma"/>
                <a:cs typeface="Tahoma"/>
              </a:rPr>
              <a:t>Geral </a:t>
            </a:r>
            <a:r>
              <a:rPr sz="1800" b="1" spc="-5" dirty="0">
                <a:latin typeface="Tahoma"/>
                <a:cs typeface="Tahoma"/>
              </a:rPr>
              <a:t>das </a:t>
            </a:r>
            <a:r>
              <a:rPr sz="1800" b="1" dirty="0">
                <a:latin typeface="Tahoma"/>
                <a:cs typeface="Tahoma"/>
              </a:rPr>
              <a:t>Vitaminas</a:t>
            </a:r>
            <a:r>
              <a:rPr sz="1800" b="1" spc="-150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::</a:t>
            </a:r>
            <a:endParaRPr sz="18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42937" y="1643126"/>
          <a:ext cx="8213090" cy="5121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8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445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Nome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genérico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Nome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R="6985" algn="ctr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Químico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20" dirty="0">
                          <a:latin typeface="Calibri"/>
                          <a:cs typeface="Calibri"/>
                        </a:rPr>
                        <a:t>Fontes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Carência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B1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381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Tiamina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125095" algn="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Cereais, carnes,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vegetais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Beribéri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(Problemas neurológicos</a:t>
                      </a:r>
                      <a:r>
                        <a:rPr sz="16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68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dificuldades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respiratórias)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B2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Riboflavina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ovos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vegetais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Dermatite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B3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ou</a:t>
                      </a:r>
                      <a:r>
                        <a:rPr sz="16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PP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Niacina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14605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ovos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laticínios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Pelagra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Doença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Dermatite,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Demência</a:t>
                      </a:r>
                      <a:r>
                        <a:rPr sz="16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168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Diarréia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485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B6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Pirodoxina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cereais, ovos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laticínios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Cansaço,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metabolismo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baixo,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distúrbios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nervosos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B11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Ácido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Fólico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ovos, frutas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R="5080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cereais.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Anemia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B12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Cobalamina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4922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ovos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laticínios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Anemia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Perniciosa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C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2700">
                      <a:solidFill>
                        <a:srgbClr val="F79546"/>
                      </a:solidFill>
                      <a:prstDash val="solid"/>
                    </a:lnB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R="57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Ácido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Ascórbico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2700">
                      <a:solidFill>
                        <a:srgbClr val="F79546"/>
                      </a:solidFill>
                      <a:prstDash val="solid"/>
                    </a:lnB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Frutas cítricas,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vegetais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folhosos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F79546"/>
                      </a:solidFill>
                      <a:prstDash val="solid"/>
                    </a:lnB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6370" marR="146050" indent="7499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Escorbuto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(Hemorragia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nas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gengivas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inflamação das</a:t>
                      </a:r>
                      <a:r>
                        <a:rPr sz="16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articulações)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F79546"/>
                      </a:solidFill>
                      <a:prstDash val="solid"/>
                    </a:lnB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67715" y="2590927"/>
            <a:ext cx="180340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H  I  D  R  O  S  S  O  L  Ú  V  E  I  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6239510" cy="311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3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</a:t>
            </a:r>
            <a:r>
              <a:rPr sz="1800" b="1" spc="-8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Inorgânicas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buClr>
                <a:srgbClr val="244060"/>
              </a:buClr>
              <a:buFont typeface="Tahoma"/>
              <a:buAutoNum type="arabicParenR" startAt="3"/>
            </a:pPr>
            <a:endParaRPr sz="2100">
              <a:latin typeface="Times New Roman"/>
              <a:cs typeface="Times New Roman"/>
            </a:endParaRPr>
          </a:p>
          <a:p>
            <a:pPr marL="619125" lvl="1" indent="-262255">
              <a:lnSpc>
                <a:spcPct val="100000"/>
              </a:lnSpc>
              <a:spcBef>
                <a:spcPts val="1780"/>
              </a:spcBef>
              <a:buAutoNum type="alphaLcParenR"/>
              <a:tabLst>
                <a:tab pos="619760" algn="l"/>
              </a:tabLst>
            </a:pPr>
            <a:r>
              <a:rPr sz="2000" b="1" spc="-10" dirty="0">
                <a:latin typeface="Calibri"/>
                <a:cs typeface="Calibri"/>
              </a:rPr>
              <a:t>Água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(H</a:t>
            </a:r>
            <a:r>
              <a:rPr sz="2025" b="1" spc="-15" baseline="-20576" dirty="0">
                <a:latin typeface="Calibri"/>
                <a:cs typeface="Calibri"/>
              </a:rPr>
              <a:t>2</a:t>
            </a:r>
            <a:r>
              <a:rPr sz="2000" b="1" spc="-10" dirty="0">
                <a:latin typeface="Calibri"/>
                <a:cs typeface="Calibri"/>
              </a:rPr>
              <a:t>O)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Calibri"/>
              <a:buAutoNum type="alphaLcParenR"/>
            </a:pPr>
            <a:endParaRPr sz="1850">
              <a:latin typeface="Times New Roman"/>
              <a:cs typeface="Times New Roman"/>
            </a:endParaRPr>
          </a:p>
          <a:p>
            <a:pPr marL="1271905" lvl="2" indent="-344805">
              <a:lnSpc>
                <a:spcPct val="100000"/>
              </a:lnSpc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Obtenção: </a:t>
            </a:r>
            <a:r>
              <a:rPr sz="1800" spc="-15" dirty="0">
                <a:latin typeface="Calibri"/>
                <a:cs typeface="Calibri"/>
              </a:rPr>
              <a:t>Alimentos </a:t>
            </a:r>
            <a:r>
              <a:rPr sz="1800" spc="-10" dirty="0">
                <a:latin typeface="Calibri"/>
                <a:cs typeface="Calibri"/>
              </a:rPr>
              <a:t>líquidos, </a:t>
            </a:r>
            <a:r>
              <a:rPr sz="1800" spc="-5" dirty="0">
                <a:latin typeface="Calibri"/>
                <a:cs typeface="Calibri"/>
              </a:rPr>
              <a:t>sólidos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água</a:t>
            </a:r>
            <a:r>
              <a:rPr sz="1800" spc="26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potável.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spcBef>
                <a:spcPts val="14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spc="-10" dirty="0">
                <a:latin typeface="Calibri"/>
                <a:cs typeface="Calibri"/>
              </a:rPr>
              <a:t>Composto </a:t>
            </a:r>
            <a:r>
              <a:rPr sz="1800" spc="-5" dirty="0">
                <a:latin typeface="Calibri"/>
                <a:cs typeface="Calibri"/>
              </a:rPr>
              <a:t>mais </a:t>
            </a:r>
            <a:r>
              <a:rPr sz="1800" spc="-15" dirty="0">
                <a:latin typeface="Calibri"/>
                <a:cs typeface="Calibri"/>
              </a:rPr>
              <a:t>abundante </a:t>
            </a:r>
            <a:r>
              <a:rPr sz="1800" spc="-5" dirty="0">
                <a:latin typeface="Calibri"/>
                <a:cs typeface="Calibri"/>
              </a:rPr>
              <a:t>dos </a:t>
            </a:r>
            <a:r>
              <a:rPr sz="1800" spc="-15" dirty="0">
                <a:latin typeface="Calibri"/>
                <a:cs typeface="Calibri"/>
              </a:rPr>
              <a:t>seres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vivos</a:t>
            </a:r>
            <a:endParaRPr sz="1800">
              <a:latin typeface="Calibri"/>
              <a:cs typeface="Calibri"/>
            </a:endParaRPr>
          </a:p>
          <a:p>
            <a:pPr marL="1384935">
              <a:lnSpc>
                <a:spcPct val="100000"/>
              </a:lnSpc>
              <a:spcBef>
                <a:spcPts val="5"/>
              </a:spcBef>
              <a:tabLst>
                <a:tab pos="1729105" algn="l"/>
              </a:tabLst>
            </a:pPr>
            <a:r>
              <a:rPr sz="1800" dirty="0">
                <a:latin typeface="Courier New"/>
                <a:cs typeface="Courier New"/>
              </a:rPr>
              <a:t>o	</a:t>
            </a:r>
            <a:r>
              <a:rPr sz="1800" spc="-5" dirty="0">
                <a:latin typeface="Calibri"/>
                <a:cs typeface="Calibri"/>
              </a:rPr>
              <a:t>75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80% do peso </a:t>
            </a:r>
            <a:r>
              <a:rPr sz="1800" spc="-15" dirty="0">
                <a:latin typeface="Calibri"/>
                <a:cs typeface="Calibri"/>
              </a:rPr>
              <a:t>corporal </a:t>
            </a:r>
            <a:r>
              <a:rPr sz="1800" spc="-5" dirty="0">
                <a:latin typeface="Calibri"/>
                <a:cs typeface="Calibri"/>
              </a:rPr>
              <a:t>dos </a:t>
            </a:r>
            <a:r>
              <a:rPr sz="1800" spc="-15" dirty="0">
                <a:latin typeface="Calibri"/>
                <a:cs typeface="Calibri"/>
              </a:rPr>
              <a:t>seres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vivos</a:t>
            </a:r>
            <a:endParaRPr sz="1800">
              <a:latin typeface="Calibri"/>
              <a:cs typeface="Calibri"/>
            </a:endParaRPr>
          </a:p>
          <a:p>
            <a:pPr marL="469900">
              <a:lnSpc>
                <a:spcPts val="2140"/>
              </a:lnSpc>
              <a:spcBef>
                <a:spcPts val="1430"/>
              </a:spcBef>
            </a:pPr>
            <a:r>
              <a:rPr sz="2000" b="1" spc="-5" dirty="0">
                <a:latin typeface="Calibri"/>
                <a:cs typeface="Calibri"/>
              </a:rPr>
              <a:t>Importância:</a:t>
            </a:r>
            <a:endParaRPr sz="2000">
              <a:latin typeface="Calibri"/>
              <a:cs typeface="Calibri"/>
            </a:endParaRPr>
          </a:p>
          <a:p>
            <a:pPr marL="1149985" algn="ctr">
              <a:lnSpc>
                <a:spcPts val="1900"/>
              </a:lnSpc>
            </a:pPr>
            <a:r>
              <a:rPr sz="2700" baseline="-16975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4261230"/>
            <a:ext cx="7143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Font typeface="DejaVu Sans"/>
              <a:buChar char="▪"/>
              <a:tabLst>
                <a:tab pos="356870" algn="l"/>
                <a:tab pos="357505" algn="l"/>
                <a:tab pos="2360295" algn="l"/>
                <a:tab pos="2963545" algn="l"/>
                <a:tab pos="3335654" algn="l"/>
                <a:tab pos="4448810" algn="l"/>
                <a:tab pos="5229225" algn="l"/>
                <a:tab pos="5768975" algn="l"/>
                <a:tab pos="7016115" algn="l"/>
              </a:tabLst>
            </a:pP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1800" u="heavy" spc="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1800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18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1800" u="heavy" spc="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18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al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0" dirty="0">
                <a:latin typeface="Calibri"/>
                <a:cs typeface="Calibri"/>
              </a:rPr>
              <a:t>H</a:t>
            </a:r>
            <a:r>
              <a:rPr sz="1800" baseline="-20833" dirty="0">
                <a:latin typeface="Calibri"/>
                <a:cs typeface="Calibri"/>
              </a:rPr>
              <a:t>+	</a:t>
            </a:r>
            <a:r>
              <a:rPr sz="1800" spc="0" dirty="0">
                <a:latin typeface="Calibri"/>
                <a:cs typeface="Calibri"/>
              </a:rPr>
              <a:t>H</a:t>
            </a:r>
            <a:r>
              <a:rPr sz="1800" baseline="-20833" dirty="0">
                <a:latin typeface="Calibri"/>
                <a:cs typeface="Calibri"/>
              </a:rPr>
              <a:t>+	</a:t>
            </a:r>
            <a:r>
              <a:rPr sz="1800" spc="0" dirty="0">
                <a:latin typeface="Calibri"/>
                <a:cs typeface="Calibri"/>
              </a:rPr>
              <a:t>(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é</a:t>
            </a:r>
            <a:r>
              <a:rPr sz="1800" spc="0" dirty="0">
                <a:latin typeface="Calibri"/>
                <a:cs typeface="Calibri"/>
              </a:rPr>
              <a:t>c</a:t>
            </a:r>
            <a:r>
              <a:rPr sz="1800" spc="5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	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ssu</a:t>
            </a:r>
            <a:r>
              <a:rPr sz="1800" dirty="0">
                <a:latin typeface="Calibri"/>
                <a:cs typeface="Calibri"/>
              </a:rPr>
              <a:t>i	al</a:t>
            </a:r>
            <a:r>
              <a:rPr sz="1800" spc="-3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	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0" dirty="0">
                <a:latin typeface="Calibri"/>
                <a:cs typeface="Calibri"/>
              </a:rPr>
              <a:t>o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ar</a:t>
            </a:r>
            <a:r>
              <a:rPr sz="1800" spc="-10" dirty="0">
                <a:latin typeface="Calibri"/>
                <a:cs typeface="Calibri"/>
              </a:rPr>
              <a:t>id</a:t>
            </a:r>
            <a:r>
              <a:rPr sz="1800" spc="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de</a:t>
            </a:r>
            <a:r>
              <a:rPr sz="1800" dirty="0">
                <a:latin typeface="Calibri"/>
                <a:cs typeface="Calibri"/>
              </a:rPr>
              <a:t>,	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01990" y="4261230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ess</a:t>
            </a:r>
            <a:r>
              <a:rPr sz="1800" dirty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4535246"/>
            <a:ext cx="7395209" cy="1401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maneira, </a:t>
            </a:r>
            <a:r>
              <a:rPr sz="1800" spc="-15" dirty="0">
                <a:latin typeface="Calibri"/>
                <a:cs typeface="Calibri"/>
              </a:rPr>
              <a:t>grande </a:t>
            </a:r>
            <a:r>
              <a:rPr sz="1800" spc="-10" dirty="0">
                <a:latin typeface="Calibri"/>
                <a:cs typeface="Calibri"/>
              </a:rPr>
              <a:t>poder de dissolver “separar” compostos iônicos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polares).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Participa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das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reações químicas de</a:t>
            </a:r>
            <a:r>
              <a:rPr sz="1800" u="heavy" spc="1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hidrólise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Hidrólise </a:t>
            </a:r>
            <a:r>
              <a:rPr sz="1800" dirty="0">
                <a:latin typeface="Calibri"/>
                <a:cs typeface="Calibri"/>
              </a:rPr>
              <a:t>= </a:t>
            </a:r>
            <a:r>
              <a:rPr sz="1800" spc="-20" dirty="0">
                <a:latin typeface="Calibri"/>
                <a:cs typeface="Calibri"/>
              </a:rPr>
              <a:t>quebra </a:t>
            </a:r>
            <a:r>
              <a:rPr sz="1800" spc="-10" dirty="0">
                <a:latin typeface="Calibri"/>
                <a:cs typeface="Calibri"/>
              </a:rPr>
              <a:t>pela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20"/>
              </a:spcBef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5" dirty="0">
                <a:latin typeface="Calibri"/>
                <a:cs typeface="Calibri"/>
              </a:rPr>
              <a:t>Ex: </a:t>
            </a:r>
            <a:r>
              <a:rPr sz="1800" spc="-10" dirty="0">
                <a:latin typeface="Calibri"/>
                <a:cs typeface="Calibri"/>
              </a:rPr>
              <a:t>Sacarose </a:t>
            </a:r>
            <a:r>
              <a:rPr sz="1800" dirty="0">
                <a:latin typeface="Calibri"/>
                <a:cs typeface="Calibri"/>
              </a:rPr>
              <a:t>+ 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spc="-7" baseline="-20833" dirty="0">
                <a:latin typeface="Calibri"/>
                <a:cs typeface="Calibri"/>
              </a:rPr>
              <a:t>2</a:t>
            </a:r>
            <a:r>
              <a:rPr sz="1800" spc="-5" dirty="0">
                <a:latin typeface="Calibri"/>
                <a:cs typeface="Calibri"/>
              </a:rPr>
              <a:t>O </a:t>
            </a:r>
            <a:r>
              <a:rPr sz="1800" dirty="0">
                <a:latin typeface="Calibri"/>
                <a:cs typeface="Calibri"/>
              </a:rPr>
              <a:t>+ </a:t>
            </a:r>
            <a:r>
              <a:rPr sz="1800" spc="-15" dirty="0">
                <a:latin typeface="Calibri"/>
                <a:cs typeface="Calibri"/>
              </a:rPr>
              <a:t>Sacarase </a:t>
            </a:r>
            <a:r>
              <a:rPr sz="1800" spc="250" dirty="0">
                <a:latin typeface="DejaVu Sans"/>
                <a:cs typeface="DejaVu Sans"/>
              </a:rPr>
              <a:t>→ </a:t>
            </a:r>
            <a:r>
              <a:rPr sz="1800" spc="-10" dirty="0">
                <a:latin typeface="Calibri"/>
                <a:cs typeface="Calibri"/>
              </a:rPr>
              <a:t>Glicose </a:t>
            </a:r>
            <a:r>
              <a:rPr sz="1800" dirty="0">
                <a:latin typeface="Calibri"/>
                <a:cs typeface="Calibri"/>
              </a:rPr>
              <a:t>+ </a:t>
            </a:r>
            <a:r>
              <a:rPr sz="1800" spc="-10" dirty="0">
                <a:latin typeface="Calibri"/>
                <a:cs typeface="Calibri"/>
              </a:rPr>
              <a:t>Frutose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229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sacarase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17391" y="4392167"/>
            <a:ext cx="180594" cy="1805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2255" y="442874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0" y="71373"/>
                </a:moveTo>
                <a:lnTo>
                  <a:pt x="71501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03903" y="4395215"/>
            <a:ext cx="180594" cy="1805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58767" y="442874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0" y="0"/>
                </a:moveTo>
                <a:lnTo>
                  <a:pt x="71501" y="71373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2937" y="1636776"/>
          <a:ext cx="8215629" cy="3487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2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5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445">
                <a:tc>
                  <a:txBody>
                    <a:bodyPr/>
                    <a:lstStyle/>
                    <a:p>
                      <a:pPr marR="3810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Nome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genérico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Nome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Químico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20" dirty="0">
                          <a:latin typeface="Calibri"/>
                          <a:cs typeface="Calibri"/>
                        </a:rPr>
                        <a:t>Fontes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Carência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40640"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Retinol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Legumes,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frutos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vegetais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folhosos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1593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Xeroftalmia 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(Ressecamento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retina)  Cegueira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noturna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593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ovos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laticínios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50495" marR="126364" indent="254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*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Alimentos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contém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precursor 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que se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transforma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vitamina 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D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quando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exposto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aos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raios 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ultravioleta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Raquitismo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380">
                <a:tc>
                  <a:txBody>
                    <a:bodyPr/>
                    <a:lstStyle/>
                    <a:p>
                      <a:pPr marR="35560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Calciferol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144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marR="4000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30" dirty="0">
                          <a:latin typeface="Calibri"/>
                          <a:cs typeface="Calibri"/>
                        </a:rPr>
                        <a:t>Tocoferol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Carnes,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ovos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laticínios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Esterilidade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Masculina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R="40640" algn="ctr">
                        <a:lnSpc>
                          <a:spcPts val="1900"/>
                        </a:lnSpc>
                        <a:spcBef>
                          <a:spcPts val="26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Vitamina</a:t>
                      </a:r>
                      <a:r>
                        <a:rPr sz="16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Filoquinona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1900"/>
                        </a:lnSpc>
                        <a:spcBef>
                          <a:spcPts val="265"/>
                        </a:spcBef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Vegetais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geral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ts val="19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Hemorragias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71678" y="1216228"/>
            <a:ext cx="8645525" cy="4879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128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ahoma"/>
                <a:cs typeface="Tahoma"/>
              </a:rPr>
              <a:t>:: Resumo </a:t>
            </a:r>
            <a:r>
              <a:rPr sz="1800" b="1" dirty="0">
                <a:latin typeface="Tahoma"/>
                <a:cs typeface="Tahoma"/>
              </a:rPr>
              <a:t>Geral </a:t>
            </a:r>
            <a:r>
              <a:rPr sz="1800" b="1" spc="-5" dirty="0">
                <a:latin typeface="Tahoma"/>
                <a:cs typeface="Tahoma"/>
              </a:rPr>
              <a:t>das </a:t>
            </a:r>
            <a:r>
              <a:rPr sz="1800" b="1" dirty="0">
                <a:latin typeface="Tahoma"/>
                <a:cs typeface="Tahoma"/>
              </a:rPr>
              <a:t>Vitaminas</a:t>
            </a:r>
            <a:r>
              <a:rPr sz="1800" b="1" spc="-145" dirty="0">
                <a:latin typeface="Tahoma"/>
                <a:cs typeface="Tahoma"/>
              </a:rPr>
              <a:t> </a:t>
            </a:r>
            <a:r>
              <a:rPr sz="1800" b="1" spc="-5" dirty="0">
                <a:latin typeface="Tahoma"/>
                <a:cs typeface="Tahoma"/>
              </a:rPr>
              <a:t>::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</a:pPr>
            <a:r>
              <a:rPr sz="1700" b="1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endParaRPr sz="1700">
              <a:latin typeface="Calibri"/>
              <a:cs typeface="Calibri"/>
            </a:endParaRPr>
          </a:p>
          <a:p>
            <a:pPr marL="12700" marR="8478520" indent="24130" algn="just">
              <a:lnSpc>
                <a:spcPct val="100000"/>
              </a:lnSpc>
            </a:pPr>
            <a:r>
              <a:rPr sz="1700" b="1" dirty="0">
                <a:solidFill>
                  <a:srgbClr val="FF0000"/>
                </a:solidFill>
                <a:latin typeface="Calibri"/>
                <a:cs typeface="Calibri"/>
              </a:rPr>
              <a:t>i  p  o  S  S  O  L  Ú  V  E  I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370840" algn="l"/>
                <a:tab pos="8632190" algn="l"/>
              </a:tabLst>
            </a:pPr>
            <a:r>
              <a:rPr sz="1700" b="1" dirty="0">
                <a:solidFill>
                  <a:srgbClr val="FF0000"/>
                </a:solidFill>
                <a:latin typeface="Calibri"/>
                <a:cs typeface="Calibri"/>
              </a:rPr>
              <a:t>S	</a:t>
            </a:r>
            <a:r>
              <a:rPr sz="1700" b="1" u="sng" dirty="0">
                <a:solidFill>
                  <a:srgbClr val="FF0000"/>
                </a:solidFill>
                <a:uFill>
                  <a:solidFill>
                    <a:srgbClr val="F79546"/>
                  </a:solidFill>
                </a:uFill>
                <a:latin typeface="Calibri"/>
                <a:cs typeface="Calibri"/>
              </a:rPr>
              <a:t> 	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48285" marR="144145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Obs.: </a:t>
            </a:r>
            <a:r>
              <a:rPr sz="1800" spc="-5" dirty="0">
                <a:latin typeface="Calibri"/>
                <a:cs typeface="Calibri"/>
              </a:rPr>
              <a:t>As vitaminas: B1, </a:t>
            </a:r>
            <a:r>
              <a:rPr sz="1800" dirty="0">
                <a:latin typeface="Calibri"/>
                <a:cs typeface="Calibri"/>
              </a:rPr>
              <a:t>B2, </a:t>
            </a:r>
            <a:r>
              <a:rPr sz="1800" spc="-5" dirty="0">
                <a:latin typeface="Calibri"/>
                <a:cs typeface="Calibri"/>
              </a:rPr>
              <a:t>B3, </a:t>
            </a:r>
            <a:r>
              <a:rPr sz="1800" spc="0" dirty="0">
                <a:latin typeface="Calibri"/>
                <a:cs typeface="Calibri"/>
              </a:rPr>
              <a:t>B6, </a:t>
            </a:r>
            <a:r>
              <a:rPr sz="1800" spc="-5" dirty="0">
                <a:latin typeface="Calibri"/>
                <a:cs typeface="Calibri"/>
              </a:rPr>
              <a:t>B11, </a:t>
            </a:r>
            <a:r>
              <a:rPr sz="1800" dirty="0">
                <a:latin typeface="Calibri"/>
                <a:cs typeface="Calibri"/>
              </a:rPr>
              <a:t>e K </a:t>
            </a: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spc="-10" dirty="0">
                <a:latin typeface="Calibri"/>
                <a:cs typeface="Calibri"/>
              </a:rPr>
              <a:t>produzidas pela microbiota presente no  </a:t>
            </a:r>
            <a:r>
              <a:rPr sz="1800" spc="-15" dirty="0">
                <a:latin typeface="Calibri"/>
                <a:cs typeface="Calibri"/>
              </a:rPr>
              <a:t>intestino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humano.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444" y="1364360"/>
            <a:ext cx="7857490" cy="469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Regulador</a:t>
            </a:r>
            <a:r>
              <a:rPr sz="1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térmico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água possui elevado </a:t>
            </a:r>
            <a:r>
              <a:rPr sz="1800" spc="-5" dirty="0">
                <a:latin typeface="Calibri"/>
                <a:cs typeface="Calibri"/>
              </a:rPr>
              <a:t>calor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específico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Arial"/>
              <a:buChar char="•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Impede variações </a:t>
            </a:r>
            <a:r>
              <a:rPr sz="1800" spc="-10" dirty="0">
                <a:latin typeface="Calibri"/>
                <a:cs typeface="Calibri"/>
              </a:rPr>
              <a:t>bruscas </a:t>
            </a:r>
            <a:r>
              <a:rPr sz="1800" spc="-5" dirty="0">
                <a:latin typeface="Calibri"/>
                <a:cs typeface="Calibri"/>
              </a:rPr>
              <a:t>de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temperatura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Arial"/>
              <a:buChar char="•"/>
              <a:tabLst>
                <a:tab pos="1271905" algn="l"/>
                <a:tab pos="1272540" algn="l"/>
              </a:tabLst>
            </a:pPr>
            <a:r>
              <a:rPr sz="1800" spc="-15" dirty="0">
                <a:latin typeface="Calibri"/>
                <a:cs typeface="Calibri"/>
              </a:rPr>
              <a:t>Mantém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20" dirty="0">
                <a:latin typeface="Calibri"/>
                <a:cs typeface="Calibri"/>
              </a:rPr>
              <a:t>temperatura </a:t>
            </a:r>
            <a:r>
              <a:rPr sz="1800" spc="-5" dirty="0">
                <a:latin typeface="Calibri"/>
                <a:cs typeface="Calibri"/>
              </a:rPr>
              <a:t>celular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constante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Suor</a:t>
            </a:r>
            <a:endParaRPr sz="1800">
              <a:latin typeface="Calibri"/>
              <a:cs typeface="Calibri"/>
            </a:endParaRPr>
          </a:p>
          <a:p>
            <a:pPr marL="1271905" lvl="2" indent="-344805">
              <a:lnSpc>
                <a:spcPct val="100000"/>
              </a:lnSpc>
              <a:buFont typeface="Arial"/>
              <a:buChar char="•"/>
              <a:tabLst>
                <a:tab pos="1271905" algn="l"/>
                <a:tab pos="1272540" algn="l"/>
              </a:tabLst>
            </a:pPr>
            <a:r>
              <a:rPr sz="1800" spc="-5" dirty="0">
                <a:latin typeface="Calibri"/>
                <a:cs typeface="Calibri"/>
              </a:rPr>
              <a:t>Líquido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(água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sais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minerais)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liberado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pelas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glândulas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sudoríparas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em</a:t>
            </a:r>
            <a:endParaRPr sz="1800">
              <a:latin typeface="Calibri"/>
              <a:cs typeface="Calibri"/>
            </a:endParaRPr>
          </a:p>
          <a:p>
            <a:pPr marL="805815" algn="ctr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mamíferos, </a:t>
            </a:r>
            <a:r>
              <a:rPr sz="1800" spc="-15" dirty="0">
                <a:latin typeface="Calibri"/>
                <a:cs typeface="Calibri"/>
              </a:rPr>
              <a:t>responsável </a:t>
            </a:r>
            <a:r>
              <a:rPr sz="1800" spc="-10" dirty="0">
                <a:latin typeface="Calibri"/>
                <a:cs typeface="Calibri"/>
              </a:rPr>
              <a:t>pela diminuição da </a:t>
            </a:r>
            <a:r>
              <a:rPr sz="1800" spc="-20" dirty="0">
                <a:latin typeface="Calibri"/>
                <a:cs typeface="Calibri"/>
              </a:rPr>
              <a:t>temperatura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corporal.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Transporte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sz="1800" u="heavy" spc="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substâncias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5" dirty="0">
                <a:latin typeface="Calibri"/>
                <a:cs typeface="Calibri"/>
              </a:rPr>
              <a:t>Alimentos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Gases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respiratórios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20" dirty="0">
                <a:latin typeface="Calibri"/>
                <a:cs typeface="Calibri"/>
              </a:rPr>
              <a:t>Excretas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Seivas </a:t>
            </a:r>
            <a:r>
              <a:rPr sz="1800" spc="-5" dirty="0">
                <a:latin typeface="Calibri"/>
                <a:cs typeface="Calibri"/>
              </a:rPr>
              <a:t>de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plantas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Courier New"/>
              <a:buChar char="o"/>
            </a:pPr>
            <a:endParaRPr sz="185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Font typeface="DejaVu Sans"/>
              <a:buChar char="▪"/>
              <a:tabLst>
                <a:tab pos="356870" algn="l"/>
                <a:tab pos="357505" algn="l"/>
              </a:tabLst>
            </a:pP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Lubrificante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5" dirty="0">
                <a:latin typeface="Calibri"/>
                <a:cs typeface="Calibri"/>
              </a:rPr>
              <a:t>Olhos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Courier New"/>
              <a:buChar char="o"/>
              <a:tabLst>
                <a:tab pos="814069" algn="l"/>
                <a:tab pos="814705" algn="l"/>
              </a:tabLst>
            </a:pPr>
            <a:r>
              <a:rPr sz="1800" spc="-10" dirty="0">
                <a:latin typeface="Calibri"/>
                <a:cs typeface="Calibri"/>
              </a:rPr>
              <a:t>Articulações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3468" y="1364360"/>
            <a:ext cx="8431530" cy="533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344805">
              <a:lnSpc>
                <a:spcPct val="100000"/>
              </a:lnSpc>
              <a:spcBef>
                <a:spcPts val="100"/>
              </a:spcBef>
              <a:buFont typeface="DejaVu Sans"/>
              <a:buChar char="▪"/>
              <a:tabLst>
                <a:tab pos="927100" algn="l"/>
                <a:tab pos="927735" algn="l"/>
              </a:tabLst>
            </a:pP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Equilíbrio</a:t>
            </a:r>
            <a:r>
              <a:rPr sz="1800" u="heavy" spc="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osmótico</a:t>
            </a:r>
            <a:endParaRPr sz="1800">
              <a:latin typeface="Calibri"/>
              <a:cs typeface="Calibri"/>
            </a:endParaRPr>
          </a:p>
          <a:p>
            <a:pPr marL="1384300" lvl="1" indent="-344170">
              <a:lnSpc>
                <a:spcPct val="100000"/>
              </a:lnSpc>
              <a:buFont typeface="Courier New"/>
              <a:buChar char="o"/>
              <a:tabLst>
                <a:tab pos="1384300" algn="l"/>
                <a:tab pos="1384935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água </a:t>
            </a:r>
            <a:r>
              <a:rPr sz="1800" dirty="0">
                <a:latin typeface="Calibri"/>
                <a:cs typeface="Calibri"/>
              </a:rPr>
              <a:t>é </a:t>
            </a:r>
            <a:r>
              <a:rPr sz="1800" spc="-5" dirty="0">
                <a:latin typeface="Calibri"/>
                <a:cs typeface="Calibri"/>
              </a:rPr>
              <a:t>capaz </a:t>
            </a:r>
            <a:r>
              <a:rPr sz="1800" dirty="0">
                <a:latin typeface="Calibri"/>
                <a:cs typeface="Calibri"/>
              </a:rPr>
              <a:t>de </a:t>
            </a:r>
            <a:r>
              <a:rPr sz="1800" spc="-15" dirty="0">
                <a:latin typeface="Calibri"/>
                <a:cs typeface="Calibri"/>
              </a:rPr>
              <a:t>alterar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10" dirty="0">
                <a:latin typeface="Calibri"/>
                <a:cs typeface="Calibri"/>
              </a:rPr>
              <a:t>concentrações </a:t>
            </a:r>
            <a:r>
              <a:rPr sz="1800" spc="-20" dirty="0">
                <a:latin typeface="Calibri"/>
                <a:cs typeface="Calibri"/>
              </a:rPr>
              <a:t>intra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0" dirty="0">
                <a:latin typeface="Calibri"/>
                <a:cs typeface="Calibri"/>
              </a:rPr>
              <a:t>extracelulares, com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13843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finalidade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5" dirty="0">
                <a:latin typeface="Calibri"/>
                <a:cs typeface="Calibri"/>
              </a:rPr>
              <a:t>manter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homeostase </a:t>
            </a:r>
            <a:r>
              <a:rPr sz="1800" dirty="0">
                <a:latin typeface="Calibri"/>
                <a:cs typeface="Calibri"/>
              </a:rPr>
              <a:t>ou </a:t>
            </a:r>
            <a:r>
              <a:rPr sz="1800" spc="-10" dirty="0">
                <a:latin typeface="Calibri"/>
                <a:cs typeface="Calibri"/>
              </a:rPr>
              <a:t>equilíbrio </a:t>
            </a:r>
            <a:r>
              <a:rPr sz="1800" spc="-5" dirty="0">
                <a:latin typeface="Calibri"/>
                <a:cs typeface="Calibri"/>
              </a:rPr>
              <a:t>das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células.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2000" b="1" spc="-25" dirty="0">
                <a:latin typeface="Calibri"/>
                <a:cs typeface="Calibri"/>
              </a:rPr>
              <a:t>Fatores </a:t>
            </a:r>
            <a:r>
              <a:rPr sz="2000" b="1" dirty="0">
                <a:latin typeface="Calibri"/>
                <a:cs typeface="Calibri"/>
              </a:rPr>
              <a:t>que </a:t>
            </a:r>
            <a:r>
              <a:rPr sz="2000" b="1" spc="-10" dirty="0">
                <a:latin typeface="Calibri"/>
                <a:cs typeface="Calibri"/>
              </a:rPr>
              <a:t>influenciam </a:t>
            </a:r>
            <a:r>
              <a:rPr sz="2000" b="1" spc="-5" dirty="0">
                <a:latin typeface="Calibri"/>
                <a:cs typeface="Calibri"/>
              </a:rPr>
              <a:t>na </a:t>
            </a:r>
            <a:r>
              <a:rPr sz="2000" b="1" spc="-10" dirty="0">
                <a:latin typeface="Calibri"/>
                <a:cs typeface="Calibri"/>
              </a:rPr>
              <a:t>quantidade </a:t>
            </a:r>
            <a:r>
              <a:rPr sz="2000" b="1" spc="-5" dirty="0">
                <a:latin typeface="Calibri"/>
                <a:cs typeface="Calibri"/>
              </a:rPr>
              <a:t>de </a:t>
            </a:r>
            <a:r>
              <a:rPr sz="2000" b="1" spc="-10" dirty="0">
                <a:latin typeface="Calibri"/>
                <a:cs typeface="Calibri"/>
              </a:rPr>
              <a:t>água </a:t>
            </a:r>
            <a:r>
              <a:rPr sz="2000" b="1" spc="-5" dirty="0">
                <a:latin typeface="Calibri"/>
                <a:cs typeface="Calibri"/>
              </a:rPr>
              <a:t>no</a:t>
            </a:r>
            <a:r>
              <a:rPr sz="2000" b="1" spc="10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organismo</a:t>
            </a:r>
            <a:endParaRPr sz="2000">
              <a:latin typeface="Calibri"/>
              <a:cs typeface="Calibri"/>
            </a:endParaRPr>
          </a:p>
          <a:p>
            <a:pPr marL="927100" indent="-344805">
              <a:lnSpc>
                <a:spcPct val="100000"/>
              </a:lnSpc>
              <a:spcBef>
                <a:spcPts val="1450"/>
              </a:spcBef>
              <a:buFont typeface="DejaVu Sans"/>
              <a:buChar char="▪"/>
              <a:tabLst>
                <a:tab pos="927100" algn="l"/>
                <a:tab pos="927735" algn="l"/>
              </a:tabLst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Idade</a:t>
            </a:r>
            <a:endParaRPr sz="1800">
              <a:latin typeface="Calibri"/>
              <a:cs typeface="Calibri"/>
            </a:endParaRPr>
          </a:p>
          <a:p>
            <a:pPr marL="1384300" lvl="1" indent="-344170">
              <a:lnSpc>
                <a:spcPct val="100000"/>
              </a:lnSpc>
              <a:buFont typeface="Courier New"/>
              <a:buChar char="o"/>
              <a:tabLst>
                <a:tab pos="1384300" algn="l"/>
                <a:tab pos="1384935" algn="l"/>
              </a:tabLst>
            </a:pPr>
            <a:r>
              <a:rPr sz="1800" spc="-15" dirty="0">
                <a:latin typeface="Calibri"/>
                <a:cs typeface="Calibri"/>
              </a:rPr>
              <a:t>Quanto </a:t>
            </a:r>
            <a:r>
              <a:rPr sz="1800" spc="-5" dirty="0">
                <a:latin typeface="Calibri"/>
                <a:cs typeface="Calibri"/>
              </a:rPr>
              <a:t>maior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idade, </a:t>
            </a:r>
            <a:r>
              <a:rPr sz="1800" spc="-5" dirty="0">
                <a:latin typeface="Calibri"/>
                <a:cs typeface="Calibri"/>
              </a:rPr>
              <a:t>menor </a:t>
            </a:r>
            <a:r>
              <a:rPr sz="1800" dirty="0">
                <a:latin typeface="Calibri"/>
                <a:cs typeface="Calibri"/>
              </a:rPr>
              <a:t>é a </a:t>
            </a:r>
            <a:r>
              <a:rPr sz="1800" spc="-10" dirty="0">
                <a:latin typeface="Calibri"/>
                <a:cs typeface="Calibri"/>
              </a:rPr>
              <a:t>quantidade de água no</a:t>
            </a:r>
            <a:r>
              <a:rPr sz="1800" spc="3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organismo.</a:t>
            </a:r>
            <a:endParaRPr sz="1800">
              <a:latin typeface="Calibri"/>
              <a:cs typeface="Calibri"/>
            </a:endParaRPr>
          </a:p>
          <a:p>
            <a:pPr marL="1841500" lvl="2" indent="-344170">
              <a:lnSpc>
                <a:spcPct val="100000"/>
              </a:lnSpc>
              <a:buFont typeface="Arial"/>
              <a:buChar char="•"/>
              <a:tabLst>
                <a:tab pos="1841500" algn="l"/>
                <a:tab pos="1842135" algn="l"/>
              </a:tabLst>
            </a:pPr>
            <a:r>
              <a:rPr sz="1800" spc="-15" dirty="0">
                <a:latin typeface="Calibri"/>
                <a:cs typeface="Calibri"/>
              </a:rPr>
              <a:t>Feto: </a:t>
            </a:r>
            <a:r>
              <a:rPr sz="1800" spc="-5" dirty="0">
                <a:latin typeface="Calibri"/>
                <a:cs typeface="Calibri"/>
              </a:rPr>
              <a:t>94% de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</a:t>
            </a:r>
            <a:endParaRPr sz="1800">
              <a:latin typeface="Calibri"/>
              <a:cs typeface="Calibri"/>
            </a:endParaRPr>
          </a:p>
          <a:p>
            <a:pPr marL="1841500" lvl="2" indent="-344170">
              <a:lnSpc>
                <a:spcPct val="100000"/>
              </a:lnSpc>
              <a:buFont typeface="Arial"/>
              <a:buChar char="•"/>
              <a:tabLst>
                <a:tab pos="1841500" algn="l"/>
                <a:tab pos="1842135" algn="l"/>
              </a:tabLst>
            </a:pPr>
            <a:r>
              <a:rPr sz="1800" spc="-15" dirty="0">
                <a:latin typeface="Calibri"/>
                <a:cs typeface="Calibri"/>
              </a:rPr>
              <a:t>Adulto: </a:t>
            </a:r>
            <a:r>
              <a:rPr sz="1800" spc="-5" dirty="0">
                <a:latin typeface="Calibri"/>
                <a:cs typeface="Calibri"/>
              </a:rPr>
              <a:t>70% </a:t>
            </a:r>
            <a:r>
              <a:rPr sz="1800" spc="-10" dirty="0">
                <a:latin typeface="Calibri"/>
                <a:cs typeface="Calibri"/>
              </a:rPr>
              <a:t>de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água</a:t>
            </a:r>
            <a:endParaRPr sz="1800">
              <a:latin typeface="Calibri"/>
              <a:cs typeface="Calibri"/>
            </a:endParaRPr>
          </a:p>
          <a:p>
            <a:pPr marL="1841500" lvl="2" indent="-34417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841500" algn="l"/>
                <a:tab pos="1842135" algn="l"/>
              </a:tabLst>
            </a:pPr>
            <a:r>
              <a:rPr sz="1800" spc="-5" dirty="0">
                <a:latin typeface="Calibri"/>
                <a:cs typeface="Calibri"/>
              </a:rPr>
              <a:t>Idoso: 60% de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</a:t>
            </a:r>
            <a:endParaRPr sz="1800">
              <a:latin typeface="Calibri"/>
              <a:cs typeface="Calibri"/>
            </a:endParaRPr>
          </a:p>
          <a:p>
            <a:pPr marL="927100" indent="-344805">
              <a:lnSpc>
                <a:spcPct val="100000"/>
              </a:lnSpc>
              <a:spcBef>
                <a:spcPts val="960"/>
              </a:spcBef>
              <a:buFont typeface="DejaVu Sans"/>
              <a:buChar char="▪"/>
              <a:tabLst>
                <a:tab pos="927100" algn="l"/>
                <a:tab pos="927735" algn="l"/>
              </a:tabLst>
            </a:pP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Espécie</a:t>
            </a:r>
            <a:endParaRPr sz="1800">
              <a:latin typeface="Calibri"/>
              <a:cs typeface="Calibri"/>
            </a:endParaRPr>
          </a:p>
          <a:p>
            <a:pPr marL="1384300" lvl="1" indent="-344170">
              <a:lnSpc>
                <a:spcPct val="100000"/>
              </a:lnSpc>
              <a:buFont typeface="Courier New"/>
              <a:buChar char="o"/>
              <a:tabLst>
                <a:tab pos="1384300" algn="l"/>
                <a:tab pos="1384935" algn="l"/>
              </a:tabLst>
            </a:pPr>
            <a:r>
              <a:rPr sz="1800" spc="-5" dirty="0">
                <a:latin typeface="Calibri"/>
                <a:cs typeface="Calibri"/>
              </a:rPr>
              <a:t>Homem </a:t>
            </a:r>
            <a:r>
              <a:rPr sz="1800" spc="-10" dirty="0">
                <a:latin typeface="Calibri"/>
                <a:cs typeface="Calibri"/>
              </a:rPr>
              <a:t>adulto: </a:t>
            </a:r>
            <a:r>
              <a:rPr sz="1800" spc="-5" dirty="0">
                <a:latin typeface="Calibri"/>
                <a:cs typeface="Calibri"/>
              </a:rPr>
              <a:t>70% de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</a:t>
            </a:r>
            <a:endParaRPr sz="1800">
              <a:latin typeface="Calibri"/>
              <a:cs typeface="Calibri"/>
            </a:endParaRPr>
          </a:p>
          <a:p>
            <a:pPr marL="1384300" lvl="1" indent="-344170">
              <a:lnSpc>
                <a:spcPct val="100000"/>
              </a:lnSpc>
              <a:buFont typeface="Courier New"/>
              <a:buChar char="o"/>
              <a:tabLst>
                <a:tab pos="1384300" algn="l"/>
                <a:tab pos="1384935" algn="l"/>
              </a:tabLst>
            </a:pPr>
            <a:r>
              <a:rPr sz="1800" spc="-10" dirty="0">
                <a:latin typeface="Calibri"/>
                <a:cs typeface="Calibri"/>
              </a:rPr>
              <a:t>Água </a:t>
            </a:r>
            <a:r>
              <a:rPr sz="1800" spc="-5" dirty="0">
                <a:latin typeface="Calibri"/>
                <a:cs typeface="Calibri"/>
              </a:rPr>
              <a:t>viva: 98% de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água</a:t>
            </a:r>
            <a:endParaRPr sz="1800">
              <a:latin typeface="Calibri"/>
              <a:cs typeface="Calibri"/>
            </a:endParaRPr>
          </a:p>
          <a:p>
            <a:pPr marL="1384300" lvl="1" indent="-344170">
              <a:lnSpc>
                <a:spcPct val="100000"/>
              </a:lnSpc>
              <a:buFont typeface="Courier New"/>
              <a:buChar char="o"/>
              <a:tabLst>
                <a:tab pos="1384300" algn="l"/>
                <a:tab pos="1384935" algn="l"/>
              </a:tabLst>
            </a:pPr>
            <a:r>
              <a:rPr sz="1800" spc="-15" dirty="0">
                <a:latin typeface="Calibri"/>
                <a:cs typeface="Calibri"/>
              </a:rPr>
              <a:t>Sementes </a:t>
            </a:r>
            <a:r>
              <a:rPr sz="1800" spc="-10" dirty="0">
                <a:latin typeface="Calibri"/>
                <a:cs typeface="Calibri"/>
              </a:rPr>
              <a:t>de </a:t>
            </a:r>
            <a:r>
              <a:rPr sz="1800" spc="-15" dirty="0">
                <a:latin typeface="Calibri"/>
                <a:cs typeface="Calibri"/>
              </a:rPr>
              <a:t>planta: </a:t>
            </a:r>
            <a:r>
              <a:rPr sz="1800" spc="-5" dirty="0">
                <a:latin typeface="Calibri"/>
                <a:cs typeface="Calibri"/>
              </a:rPr>
              <a:t>15% </a:t>
            </a:r>
            <a:r>
              <a:rPr sz="1800" spc="-10" dirty="0">
                <a:latin typeface="Calibri"/>
                <a:cs typeface="Calibri"/>
              </a:rPr>
              <a:t>de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água</a:t>
            </a:r>
            <a:endParaRPr sz="1800">
              <a:latin typeface="Calibri"/>
              <a:cs typeface="Calibri"/>
            </a:endParaRPr>
          </a:p>
          <a:p>
            <a:pPr marL="927100" indent="-344805">
              <a:lnSpc>
                <a:spcPct val="100000"/>
              </a:lnSpc>
              <a:spcBef>
                <a:spcPts val="965"/>
              </a:spcBef>
              <a:buFont typeface="DejaVu Sans"/>
              <a:buChar char="▪"/>
              <a:tabLst>
                <a:tab pos="927100" algn="l"/>
                <a:tab pos="927735" algn="l"/>
              </a:tabLst>
            </a:pP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Atividade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metabólica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do</a:t>
            </a:r>
            <a:r>
              <a:rPr sz="1800" u="heavy" spc="1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tecido</a:t>
            </a:r>
            <a:endParaRPr sz="1800">
              <a:latin typeface="Calibri"/>
              <a:cs typeface="Calibri"/>
            </a:endParaRPr>
          </a:p>
          <a:p>
            <a:pPr marL="1384300" lvl="1" indent="-344170">
              <a:lnSpc>
                <a:spcPct val="100000"/>
              </a:lnSpc>
              <a:buFont typeface="Courier New"/>
              <a:buChar char="o"/>
              <a:tabLst>
                <a:tab pos="1384300" algn="l"/>
                <a:tab pos="1384935" algn="l"/>
              </a:tabLst>
            </a:pPr>
            <a:r>
              <a:rPr sz="1800" spc="-10" dirty="0">
                <a:latin typeface="Calibri"/>
                <a:cs typeface="Calibri"/>
              </a:rPr>
              <a:t>Encéfalo: </a:t>
            </a:r>
            <a:r>
              <a:rPr sz="1800" spc="-5" dirty="0">
                <a:latin typeface="Calibri"/>
                <a:cs typeface="Calibri"/>
              </a:rPr>
              <a:t>90%</a:t>
            </a:r>
            <a:endParaRPr sz="1800">
              <a:latin typeface="Calibri"/>
              <a:cs typeface="Calibri"/>
            </a:endParaRPr>
          </a:p>
          <a:p>
            <a:pPr marL="1384300" lvl="1" indent="-344170">
              <a:lnSpc>
                <a:spcPct val="100000"/>
              </a:lnSpc>
              <a:buFont typeface="Courier New"/>
              <a:buChar char="o"/>
              <a:tabLst>
                <a:tab pos="1384300" algn="l"/>
                <a:tab pos="1384935" algn="l"/>
              </a:tabLst>
            </a:pPr>
            <a:r>
              <a:rPr sz="1800" spc="-5" dirty="0">
                <a:latin typeface="Calibri"/>
                <a:cs typeface="Calibri"/>
              </a:rPr>
              <a:t>Músculos: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80%</a:t>
            </a:r>
            <a:endParaRPr sz="1800">
              <a:latin typeface="Calibri"/>
              <a:cs typeface="Calibri"/>
            </a:endParaRPr>
          </a:p>
          <a:p>
            <a:pPr marL="1384300" lvl="1" indent="-344170">
              <a:lnSpc>
                <a:spcPct val="100000"/>
              </a:lnSpc>
              <a:buFont typeface="Courier New"/>
              <a:buChar char="o"/>
              <a:tabLst>
                <a:tab pos="1384300" algn="l"/>
                <a:tab pos="1384935" algn="l"/>
              </a:tabLst>
            </a:pPr>
            <a:r>
              <a:rPr sz="1800" spc="-10" dirty="0">
                <a:latin typeface="Calibri"/>
                <a:cs typeface="Calibri"/>
              </a:rPr>
              <a:t>Dentina: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12%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379601"/>
            <a:ext cx="7080884" cy="156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Sais</a:t>
            </a:r>
            <a:r>
              <a:rPr sz="1800" b="1" spc="-45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Minerais</a:t>
            </a:r>
            <a:endParaRPr sz="1800">
              <a:latin typeface="Tahoma"/>
              <a:cs typeface="Tahoma"/>
            </a:endParaRPr>
          </a:p>
          <a:p>
            <a:pPr marL="814069" lvl="1" indent="-344170">
              <a:lnSpc>
                <a:spcPct val="100000"/>
              </a:lnSpc>
              <a:spcBef>
                <a:spcPts val="1320"/>
              </a:spcBef>
              <a:buFont typeface="DejaVu Sans"/>
              <a:buChar char="▪"/>
              <a:tabLst>
                <a:tab pos="814069" algn="l"/>
                <a:tab pos="814705" algn="l"/>
              </a:tabLst>
            </a:pPr>
            <a:r>
              <a:rPr sz="1800" spc="-15" dirty="0">
                <a:latin typeface="Calibri"/>
                <a:cs typeface="Calibri"/>
              </a:rPr>
              <a:t>Substâncias inorgânicas </a:t>
            </a:r>
            <a:r>
              <a:rPr sz="1800" spc="-10" dirty="0">
                <a:latin typeface="Calibri"/>
                <a:cs typeface="Calibri"/>
              </a:rPr>
              <a:t>formadas </a:t>
            </a:r>
            <a:r>
              <a:rPr sz="1800" spc="-5" dirty="0">
                <a:latin typeface="Calibri"/>
                <a:cs typeface="Calibri"/>
              </a:rPr>
              <a:t>por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íons.</a:t>
            </a:r>
            <a:endParaRPr sz="18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buFont typeface="DejaVu Sans"/>
              <a:buChar char="▪"/>
              <a:tabLst>
                <a:tab pos="814069" algn="l"/>
                <a:tab pos="814705" algn="l"/>
              </a:tabLst>
            </a:pPr>
            <a:r>
              <a:rPr sz="1800" spc="-5" dirty="0">
                <a:latin typeface="Calibri"/>
                <a:cs typeface="Calibri"/>
              </a:rPr>
              <a:t>São </a:t>
            </a:r>
            <a:r>
              <a:rPr sz="1800" spc="-10" dirty="0">
                <a:latin typeface="Calibri"/>
                <a:cs typeface="Calibri"/>
              </a:rPr>
              <a:t>componentes 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reguladores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do </a:t>
            </a:r>
            <a:r>
              <a:rPr sz="1800" spc="-10" dirty="0">
                <a:latin typeface="Calibri"/>
                <a:cs typeface="Calibri"/>
              </a:rPr>
              <a:t>metabolismo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celular.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Obtenção: </a:t>
            </a:r>
            <a:r>
              <a:rPr sz="1800" spc="-10" dirty="0">
                <a:latin typeface="Calibri"/>
                <a:cs typeface="Calibri"/>
              </a:rPr>
              <a:t>Água </a:t>
            </a:r>
            <a:r>
              <a:rPr sz="1800" spc="-15" dirty="0">
                <a:latin typeface="Calibri"/>
                <a:cs typeface="Calibri"/>
              </a:rPr>
              <a:t>mineral </a:t>
            </a:r>
            <a:r>
              <a:rPr sz="1800" dirty="0">
                <a:latin typeface="Calibri"/>
                <a:cs typeface="Calibri"/>
              </a:rPr>
              <a:t>e </a:t>
            </a:r>
            <a:r>
              <a:rPr sz="1800" spc="-10" dirty="0">
                <a:latin typeface="Calibri"/>
                <a:cs typeface="Calibri"/>
              </a:rPr>
              <a:t>alimentos: frutos, </a:t>
            </a:r>
            <a:r>
              <a:rPr sz="1800" spc="-20" dirty="0">
                <a:latin typeface="Calibri"/>
                <a:cs typeface="Calibri"/>
              </a:rPr>
              <a:t>verduras, </a:t>
            </a:r>
            <a:r>
              <a:rPr sz="1800" spc="-10" dirty="0">
                <a:latin typeface="Calibri"/>
                <a:cs typeface="Calibri"/>
              </a:rPr>
              <a:t>cereais, leite,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etc.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28625" y="3143250"/>
          <a:ext cx="8285478" cy="3236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2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0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2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2533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Elementos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7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Funções no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organismo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20" dirty="0">
                          <a:latin typeface="Calibri"/>
                          <a:cs typeface="Calibri"/>
                        </a:rPr>
                        <a:t>Fontes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Cálcio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(Ca</a:t>
                      </a:r>
                      <a:r>
                        <a:rPr sz="1575" spc="-7" baseline="26455" dirty="0">
                          <a:latin typeface="Calibri"/>
                          <a:cs typeface="Calibri"/>
                        </a:rPr>
                        <a:t>2+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Composição dos ossos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</a:t>
                      </a:r>
                      <a:r>
                        <a:rPr sz="16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dentes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Vegetais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168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Coagulação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sanguínea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ts val="1680"/>
                        </a:lnSpc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Leites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derivados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1685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Funcionamento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nervos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músculos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Cloro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(Cl</a:t>
                      </a:r>
                      <a:r>
                        <a:rPr sz="1575" spc="-7" baseline="2645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Composição do ácido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clorídrico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Sal de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cozinha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1685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Auxilia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digestão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Cobalto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(CO²</a:t>
                      </a:r>
                      <a:r>
                        <a:rPr sz="1575" spc="-7" baseline="26455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Componente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vitamina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575" spc="-7" baseline="-21164" dirty="0">
                          <a:latin typeface="Calibri"/>
                          <a:cs typeface="Calibri"/>
                        </a:rPr>
                        <a:t>12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(cobalamina)</a:t>
                      </a:r>
                      <a:r>
                        <a:rPr sz="16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–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Produção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hemácias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laticínios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Cobre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Formação da hemoglobina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Ovos,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legumes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peixes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spc="-15" dirty="0">
                          <a:latin typeface="Calibri"/>
                          <a:cs typeface="Calibri"/>
                        </a:rPr>
                        <a:t>Enxofre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F79546"/>
                      </a:solidFill>
                      <a:prstDash val="solid"/>
                    </a:lnB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Controle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atividade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metabólica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F79546"/>
                      </a:solidFill>
                      <a:prstDash val="solid"/>
                    </a:lnB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Ovos, carnes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legumes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F79546"/>
                      </a:solidFill>
                      <a:prstDash val="solid"/>
                    </a:lnB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28625" y="1357375"/>
          <a:ext cx="8287384" cy="4792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4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Elementos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296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Funções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 organismo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29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20" dirty="0">
                          <a:latin typeface="Calibri"/>
                          <a:cs typeface="Calibri"/>
                        </a:rPr>
                        <a:t>Fontes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F79546"/>
                      </a:solidFill>
                      <a:prstDash val="solid"/>
                    </a:lnT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4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Ferro</a:t>
                      </a:r>
                      <a:r>
                        <a:rPr sz="16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(Fe²</a:t>
                      </a:r>
                      <a:r>
                        <a:rPr sz="1575" spc="-7" baseline="26455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Componente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hemoglobina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Respiração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celular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Carne, legumes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ovos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T w="12700">
                      <a:solidFill>
                        <a:srgbClr val="F79546"/>
                      </a:solidFill>
                      <a:prstDash val="solid"/>
                    </a:lnT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Flúor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Componente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 ossos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</a:t>
                      </a:r>
                      <a:r>
                        <a:rPr sz="16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dentes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Frutos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238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Fósforo</a:t>
                      </a:r>
                      <a:r>
                        <a:rPr sz="16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(PO</a:t>
                      </a:r>
                      <a:r>
                        <a:rPr sz="1575" spc="-7" baseline="26455" dirty="0">
                          <a:latin typeface="Calibri"/>
                          <a:cs typeface="Calibri"/>
                        </a:rPr>
                        <a:t>3-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Componente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 ossos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dentes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Ovos,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legumes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cereais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Iodo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118745" marR="24130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Componente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dos hormônios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tireóide  Estimulam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metabolismo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/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Sal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cozinha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frutos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Magnésio</a:t>
                      </a:r>
                      <a:r>
                        <a:rPr sz="16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(Mg</a:t>
                      </a:r>
                      <a:r>
                        <a:rPr sz="1350" spc="-7" baseline="27777" dirty="0">
                          <a:latin typeface="Calibri"/>
                          <a:cs typeface="Calibri"/>
                        </a:rPr>
                        <a:t>2+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15017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Componente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clorofila 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Fotossíntese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Vegetais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geral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4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Potássio</a:t>
                      </a:r>
                      <a:r>
                        <a:rPr sz="16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(K</a:t>
                      </a:r>
                      <a:r>
                        <a:rPr sz="1575" baseline="26455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Condução dos impulsos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nervosos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Equilíbrio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osmótico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Frutas, carnes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laticínios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84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Sódio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(Na</a:t>
                      </a:r>
                      <a:r>
                        <a:rPr sz="1575" spc="-7" baseline="26455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Condução dos impulsos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nervosos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Equilíbrio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osmótico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Sal de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cozinha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frutos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latin typeface="Calibri"/>
                          <a:cs typeface="Calibri"/>
                        </a:rPr>
                        <a:t>mar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solidFill>
                      <a:srgbClr val="F79546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84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Zinco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Componente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várias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enzimas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Metabolismo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Carnes,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ovos, frutos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6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B w="12700">
                      <a:solidFill>
                        <a:srgbClr val="F795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048" y="0"/>
            <a:ext cx="5295138" cy="1143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7170" y="0"/>
            <a:ext cx="45618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Bioquímica</a:t>
            </a:r>
            <a:r>
              <a:rPr spc="-105" dirty="0"/>
              <a:t> </a:t>
            </a:r>
            <a:r>
              <a:rPr dirty="0"/>
              <a:t>Celular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105280"/>
            <a:ext cx="8239759" cy="3791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100"/>
              </a:spcBef>
              <a:buAutoNum type="arabicParenR" startAt="4"/>
              <a:tabLst>
                <a:tab pos="330200" algn="l"/>
              </a:tabLst>
            </a:pPr>
            <a:r>
              <a:rPr sz="1800" b="1" dirty="0">
                <a:solidFill>
                  <a:srgbClr val="244060"/>
                </a:solidFill>
                <a:latin typeface="Tahoma"/>
                <a:cs typeface="Tahoma"/>
              </a:rPr>
              <a:t>Substâncias</a:t>
            </a:r>
            <a:r>
              <a:rPr sz="1800" b="1" spc="-80" dirty="0">
                <a:solidFill>
                  <a:srgbClr val="24406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44060"/>
                </a:solidFill>
                <a:latin typeface="Tahoma"/>
                <a:cs typeface="Tahoma"/>
              </a:rPr>
              <a:t>Orgânicas</a:t>
            </a:r>
            <a:endParaRPr sz="1800">
              <a:latin typeface="Tahoma"/>
              <a:cs typeface="Tahoma"/>
            </a:endParaRPr>
          </a:p>
          <a:p>
            <a:pPr marL="356870">
              <a:lnSpc>
                <a:spcPts val="2150"/>
              </a:lnSpc>
              <a:spcBef>
                <a:spcPts val="1345"/>
              </a:spcBef>
            </a:pPr>
            <a:r>
              <a:rPr sz="1800" spc="-15" dirty="0">
                <a:latin typeface="Calibri"/>
                <a:cs typeface="Calibri"/>
              </a:rPr>
              <a:t>Possuem </a:t>
            </a:r>
            <a:r>
              <a:rPr sz="1800" spc="-10" dirty="0">
                <a:latin typeface="Calibri"/>
                <a:cs typeface="Calibri"/>
              </a:rPr>
              <a:t>átomos de carbono ligados </a:t>
            </a:r>
            <a:r>
              <a:rPr sz="1800" spc="-15" dirty="0">
                <a:latin typeface="Calibri"/>
                <a:cs typeface="Calibri"/>
              </a:rPr>
              <a:t>covalentemente, </a:t>
            </a:r>
            <a:r>
              <a:rPr sz="1800" spc="-5" dirty="0">
                <a:latin typeface="Calibri"/>
                <a:cs typeface="Calibri"/>
              </a:rPr>
              <a:t>além dos </a:t>
            </a:r>
            <a:r>
              <a:rPr sz="1800" spc="-15" dirty="0">
                <a:latin typeface="Calibri"/>
                <a:cs typeface="Calibri"/>
              </a:rPr>
              <a:t>elementos </a:t>
            </a:r>
            <a:r>
              <a:rPr sz="1800" dirty="0">
                <a:latin typeface="Calibri"/>
                <a:cs typeface="Calibri"/>
              </a:rPr>
              <a:t>H, O 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N).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ts val="2150"/>
              </a:lnSpc>
            </a:pPr>
            <a:r>
              <a:rPr sz="1800" spc="-10" dirty="0">
                <a:latin typeface="Calibri"/>
                <a:cs typeface="Calibri"/>
              </a:rPr>
              <a:t>Desempenham </a:t>
            </a:r>
            <a:r>
              <a:rPr sz="1800" spc="-15" dirty="0">
                <a:latin typeface="Calibri"/>
                <a:cs typeface="Calibri"/>
              </a:rPr>
              <a:t>inúmeras </a:t>
            </a:r>
            <a:r>
              <a:rPr sz="1800" spc="-10" dirty="0">
                <a:latin typeface="Calibri"/>
                <a:cs typeface="Calibri"/>
              </a:rPr>
              <a:t>funções </a:t>
            </a:r>
            <a:r>
              <a:rPr sz="1800" spc="-5" dirty="0">
                <a:latin typeface="Calibri"/>
                <a:cs typeface="Calibri"/>
              </a:rPr>
              <a:t>nos </a:t>
            </a:r>
            <a:r>
              <a:rPr sz="1800" spc="-10" dirty="0">
                <a:latin typeface="Calibri"/>
                <a:cs typeface="Calibri"/>
              </a:rPr>
              <a:t>seres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vivos:</a:t>
            </a:r>
            <a:endParaRPr sz="1800">
              <a:latin typeface="Calibri"/>
              <a:cs typeface="Calibri"/>
            </a:endParaRPr>
          </a:p>
          <a:p>
            <a:pPr marL="2186305" lvl="1" indent="-344170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0" dirty="0">
                <a:latin typeface="Calibri"/>
                <a:cs typeface="Calibri"/>
              </a:rPr>
              <a:t>Metabolismo</a:t>
            </a:r>
            <a:endParaRPr sz="1800">
              <a:latin typeface="Calibri"/>
              <a:cs typeface="Calibri"/>
            </a:endParaRPr>
          </a:p>
          <a:p>
            <a:pPr marL="2186305" lvl="1" indent="-344170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0" dirty="0">
                <a:latin typeface="Calibri"/>
                <a:cs typeface="Calibri"/>
              </a:rPr>
              <a:t>Reserva</a:t>
            </a:r>
            <a:endParaRPr sz="1800">
              <a:latin typeface="Calibri"/>
              <a:cs typeface="Calibri"/>
            </a:endParaRPr>
          </a:p>
          <a:p>
            <a:pPr marL="2186305" lvl="1" indent="-344170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5" dirty="0">
                <a:latin typeface="Calibri"/>
                <a:cs typeface="Calibri"/>
              </a:rPr>
              <a:t>Estrutural</a:t>
            </a:r>
            <a:endParaRPr sz="1800">
              <a:latin typeface="Calibri"/>
              <a:cs typeface="Calibri"/>
            </a:endParaRPr>
          </a:p>
          <a:p>
            <a:pPr marL="2186305" lvl="1" indent="-344170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0" dirty="0">
                <a:latin typeface="Calibri"/>
                <a:cs typeface="Calibri"/>
              </a:rPr>
              <a:t>Informacional</a:t>
            </a:r>
            <a:endParaRPr sz="1800">
              <a:latin typeface="Calibri"/>
              <a:cs typeface="Calibri"/>
            </a:endParaRPr>
          </a:p>
          <a:p>
            <a:pPr marL="2186305" lvl="1" indent="-344170">
              <a:lnSpc>
                <a:spcPct val="100000"/>
              </a:lnSpc>
              <a:buFont typeface="Courier New"/>
              <a:buChar char="o"/>
              <a:tabLst>
                <a:tab pos="2186305" algn="l"/>
                <a:tab pos="2186940" algn="l"/>
              </a:tabLst>
            </a:pPr>
            <a:r>
              <a:rPr sz="1800" spc="-10" dirty="0">
                <a:latin typeface="Calibri"/>
                <a:cs typeface="Calibri"/>
              </a:rPr>
              <a:t>Regulação</a:t>
            </a:r>
            <a:endParaRPr sz="1800">
              <a:latin typeface="Calibri"/>
              <a:cs typeface="Calibri"/>
            </a:endParaRPr>
          </a:p>
          <a:p>
            <a:pPr marL="619125" indent="-262255">
              <a:lnSpc>
                <a:spcPct val="100000"/>
              </a:lnSpc>
              <a:spcBef>
                <a:spcPts val="1435"/>
              </a:spcBef>
              <a:buAutoNum type="alphaLcParenR"/>
              <a:tabLst>
                <a:tab pos="619760" algn="l"/>
              </a:tabLst>
            </a:pPr>
            <a:r>
              <a:rPr sz="2000" b="1" spc="-15" dirty="0">
                <a:latin typeface="Calibri"/>
                <a:cs typeface="Calibri"/>
              </a:rPr>
              <a:t>Carboidratos</a:t>
            </a:r>
            <a:endParaRPr sz="2000">
              <a:latin typeface="Calibri"/>
              <a:cs typeface="Calibri"/>
            </a:endParaRPr>
          </a:p>
          <a:p>
            <a:pPr marL="1271905" lvl="1" indent="-344805">
              <a:lnSpc>
                <a:spcPct val="100000"/>
              </a:lnSpc>
              <a:spcBef>
                <a:spcPts val="145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Sinônimos: </a:t>
            </a:r>
            <a:r>
              <a:rPr sz="1800" spc="-20" dirty="0">
                <a:latin typeface="Calibri"/>
                <a:cs typeface="Calibri"/>
              </a:rPr>
              <a:t>Hidratos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spc="-10" dirty="0">
                <a:latin typeface="Calibri"/>
                <a:cs typeface="Calibri"/>
              </a:rPr>
              <a:t>carbono, açúcares, </a:t>
            </a:r>
            <a:r>
              <a:rPr sz="1800" spc="-5" dirty="0">
                <a:latin typeface="Calibri"/>
                <a:cs typeface="Calibri"/>
              </a:rPr>
              <a:t>glicídeos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glucídeos.</a:t>
            </a:r>
            <a:endParaRPr sz="1800">
              <a:latin typeface="Calibri"/>
              <a:cs typeface="Calibri"/>
            </a:endParaRPr>
          </a:p>
          <a:p>
            <a:pPr marL="1271905" lvl="1" indent="-344805">
              <a:lnSpc>
                <a:spcPct val="100000"/>
              </a:lnSpc>
              <a:spcBef>
                <a:spcPts val="1440"/>
              </a:spcBef>
              <a:buFont typeface="DejaVu Sans"/>
              <a:buChar char="▪"/>
              <a:tabLst>
                <a:tab pos="1271905" algn="l"/>
                <a:tab pos="1272540" algn="l"/>
              </a:tabLst>
            </a:pPr>
            <a:r>
              <a:rPr sz="1800" b="1" spc="-10" dirty="0">
                <a:latin typeface="Calibri"/>
                <a:cs typeface="Calibri"/>
              </a:rPr>
              <a:t>Tipos: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975" y="4947284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6870" algn="l"/>
              </a:tabLst>
            </a:pPr>
            <a:r>
              <a:rPr sz="1800" b="1" dirty="0">
                <a:latin typeface="Calibri"/>
                <a:cs typeface="Calibri"/>
              </a:rPr>
              <a:t>I.	</a:t>
            </a:r>
            <a:r>
              <a:rPr sz="1800" b="1" spc="-5" dirty="0">
                <a:latin typeface="Calibri"/>
                <a:cs typeface="Calibri"/>
              </a:rPr>
              <a:t>Monossacarídeos</a:t>
            </a:r>
            <a:r>
              <a:rPr sz="1800" b="1" spc="3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(C</a:t>
            </a:r>
            <a:r>
              <a:rPr sz="1800" spc="-7" baseline="-20833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spc="-7" baseline="-20833" dirty="0">
                <a:latin typeface="Calibri"/>
                <a:cs typeface="Calibri"/>
              </a:rPr>
              <a:t>2n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7" baseline="-20833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975" y="5282946"/>
            <a:ext cx="163957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Triose: </a:t>
            </a:r>
            <a:r>
              <a:rPr sz="1800" spc="-5" dirty="0">
                <a:latin typeface="Calibri"/>
                <a:cs typeface="Calibri"/>
              </a:rPr>
              <a:t>C</a:t>
            </a:r>
            <a:r>
              <a:rPr sz="1800" spc="-7" baseline="-20833" dirty="0">
                <a:latin typeface="Calibri"/>
                <a:cs typeface="Calibri"/>
              </a:rPr>
              <a:t>3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spc="-7" baseline="-20833" dirty="0">
                <a:latin typeface="Calibri"/>
                <a:cs typeface="Calibri"/>
              </a:rPr>
              <a:t>6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7" baseline="-20833" dirty="0">
                <a:latin typeface="Calibri"/>
                <a:cs typeface="Calibri"/>
              </a:rPr>
              <a:t>3  </a:t>
            </a:r>
            <a:r>
              <a:rPr sz="1800" spc="-30" dirty="0">
                <a:latin typeface="Calibri"/>
                <a:cs typeface="Calibri"/>
              </a:rPr>
              <a:t>Tetrose: </a:t>
            </a:r>
            <a:r>
              <a:rPr sz="1800" spc="-5" dirty="0">
                <a:latin typeface="Calibri"/>
                <a:cs typeface="Calibri"/>
              </a:rPr>
              <a:t>C</a:t>
            </a:r>
            <a:r>
              <a:rPr sz="1800" spc="-7" baseline="-20833" dirty="0">
                <a:latin typeface="Calibri"/>
                <a:cs typeface="Calibri"/>
              </a:rPr>
              <a:t>4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spc="-7" baseline="-20833" dirty="0">
                <a:latin typeface="Calibri"/>
                <a:cs typeface="Calibri"/>
              </a:rPr>
              <a:t>8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7" baseline="-20833" dirty="0">
                <a:latin typeface="Calibri"/>
                <a:cs typeface="Calibri"/>
              </a:rPr>
              <a:t>4  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Pentose: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7" baseline="-20833" dirty="0">
                <a:solidFill>
                  <a:srgbClr val="C00000"/>
                </a:solidFill>
                <a:latin typeface="Calibri"/>
                <a:cs typeface="Calibri"/>
              </a:rPr>
              <a:t>5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H</a:t>
            </a:r>
            <a:r>
              <a:rPr sz="1800" spc="-7" baseline="-20833" dirty="0">
                <a:solidFill>
                  <a:srgbClr val="C00000"/>
                </a:solidFill>
                <a:latin typeface="Calibri"/>
                <a:cs typeface="Calibri"/>
              </a:rPr>
              <a:t>10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spc="-7" baseline="-20833" dirty="0">
                <a:solidFill>
                  <a:srgbClr val="C00000"/>
                </a:solidFill>
                <a:latin typeface="Calibri"/>
                <a:cs typeface="Calibri"/>
              </a:rPr>
              <a:t>5  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Hexose: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7" baseline="-20833" dirty="0">
                <a:solidFill>
                  <a:srgbClr val="C00000"/>
                </a:solidFill>
                <a:latin typeface="Calibri"/>
                <a:cs typeface="Calibri"/>
              </a:rPr>
              <a:t>6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H</a:t>
            </a:r>
            <a:r>
              <a:rPr sz="1800" spc="-7" baseline="-20833" dirty="0">
                <a:solidFill>
                  <a:srgbClr val="C00000"/>
                </a:solidFill>
                <a:latin typeface="Calibri"/>
                <a:cs typeface="Calibri"/>
              </a:rPr>
              <a:t>12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spc="-7" baseline="-20833" dirty="0">
                <a:solidFill>
                  <a:srgbClr val="C00000"/>
                </a:solidFill>
                <a:latin typeface="Calibri"/>
                <a:cs typeface="Calibri"/>
              </a:rPr>
              <a:t>6  </a:t>
            </a:r>
            <a:r>
              <a:rPr sz="1800" spc="-10" dirty="0">
                <a:latin typeface="Calibri"/>
                <a:cs typeface="Calibri"/>
              </a:rPr>
              <a:t>Heptose: </a:t>
            </a:r>
            <a:r>
              <a:rPr sz="1800" spc="-5" dirty="0">
                <a:latin typeface="Calibri"/>
                <a:cs typeface="Calibri"/>
              </a:rPr>
              <a:t>C</a:t>
            </a:r>
            <a:r>
              <a:rPr sz="1800" spc="-7" baseline="-20833" dirty="0">
                <a:latin typeface="Calibri"/>
                <a:cs typeface="Calibri"/>
              </a:rPr>
              <a:t>7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spc="-7" baseline="-20833" dirty="0">
                <a:latin typeface="Calibri"/>
                <a:cs typeface="Calibri"/>
              </a:rPr>
              <a:t>14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7" baseline="-20833" dirty="0">
                <a:latin typeface="Calibri"/>
                <a:cs typeface="Calibri"/>
              </a:rPr>
              <a:t>7</a:t>
            </a:r>
            <a:endParaRPr sz="1800" baseline="-20833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45023" y="5071871"/>
            <a:ext cx="3355975" cy="338455"/>
          </a:xfrm>
          <a:prstGeom prst="rect">
            <a:avLst/>
          </a:prstGeom>
          <a:ln w="24384">
            <a:solidFill>
              <a:srgbClr val="4F81BC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5"/>
              </a:spcBef>
            </a:pPr>
            <a:r>
              <a:rPr sz="1600" b="1" spc="0" dirty="0">
                <a:latin typeface="Calibri"/>
                <a:cs typeface="Calibri"/>
              </a:rPr>
              <a:t>n </a:t>
            </a:r>
            <a:r>
              <a:rPr sz="1600" spc="0" dirty="0">
                <a:latin typeface="Calibri"/>
                <a:cs typeface="Calibri"/>
              </a:rPr>
              <a:t>= </a:t>
            </a:r>
            <a:r>
              <a:rPr sz="1600" spc="-5" dirty="0">
                <a:latin typeface="Calibri"/>
                <a:cs typeface="Calibri"/>
              </a:rPr>
              <a:t>nº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10" dirty="0">
                <a:latin typeface="Calibri"/>
                <a:cs typeface="Calibri"/>
              </a:rPr>
              <a:t>carbonos </a:t>
            </a:r>
            <a:r>
              <a:rPr sz="1600" spc="-5" dirty="0">
                <a:latin typeface="Calibri"/>
                <a:cs typeface="Calibri"/>
              </a:rPr>
              <a:t>que </a:t>
            </a:r>
            <a:r>
              <a:rPr sz="1600" spc="-10" dirty="0">
                <a:latin typeface="Calibri"/>
                <a:cs typeface="Calibri"/>
              </a:rPr>
              <a:t>varia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0" dirty="0">
                <a:latin typeface="Calibri"/>
                <a:cs typeface="Calibri"/>
              </a:rPr>
              <a:t>3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7.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17164" y="5929884"/>
            <a:ext cx="143510" cy="500380"/>
          </a:xfrm>
          <a:custGeom>
            <a:avLst/>
            <a:gdLst/>
            <a:ahLst/>
            <a:cxnLst/>
            <a:rect l="l" t="t" r="r" b="b"/>
            <a:pathLst>
              <a:path w="143510" h="500379">
                <a:moveTo>
                  <a:pt x="0" y="0"/>
                </a:moveTo>
                <a:lnTo>
                  <a:pt x="27854" y="938"/>
                </a:lnTo>
                <a:lnTo>
                  <a:pt x="50625" y="3497"/>
                </a:lnTo>
                <a:lnTo>
                  <a:pt x="65990" y="7291"/>
                </a:lnTo>
                <a:lnTo>
                  <a:pt x="71627" y="11937"/>
                </a:lnTo>
                <a:lnTo>
                  <a:pt x="71627" y="237997"/>
                </a:lnTo>
                <a:lnTo>
                  <a:pt x="77265" y="242644"/>
                </a:lnTo>
                <a:lnTo>
                  <a:pt x="92630" y="246438"/>
                </a:lnTo>
                <a:lnTo>
                  <a:pt x="115401" y="248997"/>
                </a:lnTo>
                <a:lnTo>
                  <a:pt x="143256" y="249935"/>
                </a:lnTo>
                <a:lnTo>
                  <a:pt x="115401" y="250874"/>
                </a:lnTo>
                <a:lnTo>
                  <a:pt x="92630" y="253433"/>
                </a:lnTo>
                <a:lnTo>
                  <a:pt x="77265" y="257227"/>
                </a:lnTo>
                <a:lnTo>
                  <a:pt x="71627" y="261873"/>
                </a:lnTo>
                <a:lnTo>
                  <a:pt x="71627" y="487933"/>
                </a:lnTo>
                <a:lnTo>
                  <a:pt x="65990" y="492580"/>
                </a:lnTo>
                <a:lnTo>
                  <a:pt x="50625" y="496374"/>
                </a:lnTo>
                <a:lnTo>
                  <a:pt x="27854" y="498933"/>
                </a:lnTo>
                <a:lnTo>
                  <a:pt x="0" y="499871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58896" y="6001511"/>
            <a:ext cx="3355975" cy="338455"/>
          </a:xfrm>
          <a:custGeom>
            <a:avLst/>
            <a:gdLst/>
            <a:ahLst/>
            <a:cxnLst/>
            <a:rect l="l" t="t" r="r" b="b"/>
            <a:pathLst>
              <a:path w="3355975" h="338454">
                <a:moveTo>
                  <a:pt x="0" y="338328"/>
                </a:moveTo>
                <a:lnTo>
                  <a:pt x="3355848" y="338328"/>
                </a:lnTo>
                <a:lnTo>
                  <a:pt x="3355848" y="0"/>
                </a:lnTo>
                <a:lnTo>
                  <a:pt x="0" y="0"/>
                </a:lnTo>
                <a:lnTo>
                  <a:pt x="0" y="338328"/>
                </a:lnTo>
                <a:close/>
              </a:path>
            </a:pathLst>
          </a:custGeom>
          <a:ln w="2438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37635" y="6020815"/>
            <a:ext cx="147129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5" dirty="0">
                <a:latin typeface="Calibri"/>
                <a:cs typeface="Calibri"/>
              </a:rPr>
              <a:t>Mais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importantes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2581</Words>
  <Application>Microsoft Office PowerPoint</Application>
  <PresentationFormat>Apresentação na tela (4:3)</PresentationFormat>
  <Paragraphs>665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Courier New</vt:lpstr>
      <vt:lpstr>DejaVu Sans</vt:lpstr>
      <vt:lpstr>Tahoma</vt:lpstr>
      <vt:lpstr>Times New Roman</vt:lpstr>
      <vt:lpstr>Office Theme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  <vt:lpstr>Bioquímica Celular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..... ...</cp:lastModifiedBy>
  <cp:revision>1</cp:revision>
  <dcterms:created xsi:type="dcterms:W3CDTF">2019-07-06T14:24:15Z</dcterms:created>
  <dcterms:modified xsi:type="dcterms:W3CDTF">2019-07-06T14:25:11Z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2019-04-26T00:00:00Z</vt:filetime>
  </property>
  <property fmtid="{D5CDD505-2E9C-101B-9397-08002B2CF9AE}" pid="3" name="Creator">
    <vt:lpwstr>Microsoft® PowerPoint® para Office 365</vt:lpwstr>
  </property>
  <property fmtid="{D5CDD505-2E9C-101B-9397-08002B2CF9AE}" pid="4" name="LastSaved">
    <vt:filetime>2019-07-06T00:00:00Z</vt:filetime>
  </property>
</Properties>
</file>